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4"/>
  </p:sldMasterIdLst>
  <p:notesMasterIdLst>
    <p:notesMasterId r:id="rId45"/>
  </p:notesMasterIdLst>
  <p:handoutMasterIdLst>
    <p:handoutMasterId r:id="rId46"/>
  </p:handoutMasterIdLst>
  <p:sldIdLst>
    <p:sldId id="649" r:id="rId5"/>
    <p:sldId id="650" r:id="rId6"/>
    <p:sldId id="731" r:id="rId7"/>
    <p:sldId id="681" r:id="rId8"/>
    <p:sldId id="677" r:id="rId9"/>
    <p:sldId id="682" r:id="rId10"/>
    <p:sldId id="669" r:id="rId11"/>
    <p:sldId id="678" r:id="rId12"/>
    <p:sldId id="732" r:id="rId13"/>
    <p:sldId id="672" r:id="rId14"/>
    <p:sldId id="655" r:id="rId15"/>
    <p:sldId id="656" r:id="rId16"/>
    <p:sldId id="657" r:id="rId17"/>
    <p:sldId id="658" r:id="rId18"/>
    <p:sldId id="659" r:id="rId19"/>
    <p:sldId id="660" r:id="rId20"/>
    <p:sldId id="661" r:id="rId21"/>
    <p:sldId id="739" r:id="rId22"/>
    <p:sldId id="663" r:id="rId23"/>
    <p:sldId id="750" r:id="rId24"/>
    <p:sldId id="752" r:id="rId25"/>
    <p:sldId id="664" r:id="rId26"/>
    <p:sldId id="689" r:id="rId27"/>
    <p:sldId id="693" r:id="rId28"/>
    <p:sldId id="691" r:id="rId29"/>
    <p:sldId id="756" r:id="rId30"/>
    <p:sldId id="758" r:id="rId31"/>
    <p:sldId id="757" r:id="rId32"/>
    <p:sldId id="675" r:id="rId33"/>
    <p:sldId id="676" r:id="rId34"/>
    <p:sldId id="652" r:id="rId35"/>
    <p:sldId id="671" r:id="rId36"/>
    <p:sldId id="662" r:id="rId37"/>
    <p:sldId id="759" r:id="rId38"/>
    <p:sldId id="468" r:id="rId39"/>
    <p:sldId id="343" r:id="rId40"/>
    <p:sldId id="760" r:id="rId41"/>
    <p:sldId id="761" r:id="rId42"/>
    <p:sldId id="763" r:id="rId43"/>
    <p:sldId id="764" r:id="rId44"/>
  </p:sldIdLst>
  <p:sldSz cx="9144000" cy="5143500" type="screen16x9"/>
  <p:notesSz cx="9144000" cy="6858000"/>
  <p:embeddedFontLst>
    <p:embeddedFont>
      <p:font typeface="Aptos Narrow" panose="020B0004020202020204" pitchFamily="34" charset="0"/>
      <p:regular r:id="rId47"/>
      <p:bold r:id="rId48"/>
      <p:italic r:id="rId49"/>
      <p:boldItalic r:id="rId50"/>
    </p:embeddedFont>
    <p:embeddedFont>
      <p:font typeface="Cambria Math" panose="02040503050406030204" pitchFamily="18" charset="0"/>
      <p:regular r:id="rId51"/>
    </p:embeddedFont>
    <p:embeddedFont>
      <p:font typeface="DM Serif Text" pitchFamily="2" charset="0"/>
      <p:regular r:id="rId52"/>
      <p:italic r:id="rId53"/>
    </p:embeddedFont>
    <p:embeddedFont>
      <p:font typeface="Microsoft YaHei" panose="020B0503020204020204" pitchFamily="34" charset="-122"/>
      <p:regular r:id="rId54"/>
      <p:bold r:id="rId55"/>
    </p:embeddedFont>
    <p:embeddedFont>
      <p:font typeface="Public Sans Medium"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2024-04-03 / Final" id="{5DF0FBAE-2027-4F99-BF9B-70CBB2CDAC47}">
          <p14:sldIdLst>
            <p14:sldId id="649"/>
            <p14:sldId id="650"/>
            <p14:sldId id="731"/>
            <p14:sldId id="681"/>
            <p14:sldId id="677"/>
            <p14:sldId id="682"/>
            <p14:sldId id="669"/>
            <p14:sldId id="678"/>
            <p14:sldId id="732"/>
            <p14:sldId id="672"/>
            <p14:sldId id="655"/>
            <p14:sldId id="656"/>
            <p14:sldId id="657"/>
            <p14:sldId id="658"/>
            <p14:sldId id="659"/>
            <p14:sldId id="660"/>
            <p14:sldId id="661"/>
            <p14:sldId id="739"/>
            <p14:sldId id="663"/>
            <p14:sldId id="750"/>
            <p14:sldId id="752"/>
            <p14:sldId id="664"/>
            <p14:sldId id="689"/>
            <p14:sldId id="693"/>
          </p14:sldIdLst>
        </p14:section>
        <p14:section name="Backup" id="{40CCBDEA-DB56-4FE8-BC5B-0E0BA168B4EA}">
          <p14:sldIdLst>
            <p14:sldId id="691"/>
            <p14:sldId id="756"/>
            <p14:sldId id="758"/>
            <p14:sldId id="757"/>
            <p14:sldId id="675"/>
            <p14:sldId id="676"/>
            <p14:sldId id="652"/>
            <p14:sldId id="671"/>
            <p14:sldId id="662"/>
            <p14:sldId id="759"/>
            <p14:sldId id="468"/>
            <p14:sldId id="343"/>
            <p14:sldId id="760"/>
            <p14:sldId id="761"/>
            <p14:sldId id="763"/>
            <p14:sldId id="76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9694"/>
    <a:srgbClr val="C3D69B"/>
    <a:srgbClr val="FAC090"/>
    <a:srgbClr val="4F81BD"/>
    <a:srgbClr val="254061"/>
    <a:srgbClr val="D9D9D9"/>
    <a:srgbClr val="E6B9B8"/>
    <a:srgbClr val="FFFFFF"/>
    <a:srgbClr val="DDD9C3"/>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61F578-8B8F-4CF6-8A27-491DB40B142C}" v="1808" dt="2024-04-02T12:52:29.500"/>
  </p1510:revLst>
</p1510:revInfo>
</file>

<file path=ppt/tableStyles.xml><?xml version="1.0" encoding="utf-8"?>
<a:tblStyleLst xmlns:a="http://schemas.openxmlformats.org/drawingml/2006/main" def="{3CAC9012-40DC-43E7-96E5-DB174B47D846}">
  <a:tblStyle styleId="{3CAC9012-40DC-43E7-96E5-DB174B47D8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81099F-4CB6-46F8-B731-8DC1A9380FE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77" autoAdjust="0"/>
  </p:normalViewPr>
  <p:slideViewPr>
    <p:cSldViewPr snapToGrid="0">
      <p:cViewPr varScale="1">
        <p:scale>
          <a:sx n="121" d="100"/>
          <a:sy n="121" d="100"/>
        </p:scale>
        <p:origin x="1236" y="96"/>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59"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7C94A1-BA3F-1584-3A66-0AF1DA9F4709}"/>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5CFAD6-C320-B23C-0493-3F959D0A54A0}"/>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F4B5731C-5C53-422E-B306-678BBA65F9AC}" type="datetimeFigureOut">
              <a:rPr lang="en-US" smtClean="0"/>
              <a:t>4/2/2024</a:t>
            </a:fld>
            <a:endParaRPr lang="en-US"/>
          </a:p>
        </p:txBody>
      </p:sp>
      <p:sp>
        <p:nvSpPr>
          <p:cNvPr id="4" name="Footer Placeholder 3">
            <a:extLst>
              <a:ext uri="{FF2B5EF4-FFF2-40B4-BE49-F238E27FC236}">
                <a16:creationId xmlns:a16="http://schemas.microsoft.com/office/drawing/2014/main" id="{5CB07B36-B818-4666-9BEF-0F942BD9ADE1}"/>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D1F747-4022-ED57-B944-2CEFDADD1B7C}"/>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36368E2-8164-42BE-A56C-8A6D97E77C90}" type="slidenum">
              <a:rPr lang="en-US" smtClean="0"/>
              <a:t>‹#›</a:t>
            </a:fld>
            <a:endParaRPr lang="en-US"/>
          </a:p>
        </p:txBody>
      </p:sp>
    </p:spTree>
    <p:extLst>
      <p:ext uri="{BB962C8B-B14F-4D97-AF65-F5344CB8AC3E}">
        <p14:creationId xmlns:p14="http://schemas.microsoft.com/office/powerpoint/2010/main" val="1762333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t>Intro</a:t>
            </a:r>
          </a:p>
          <a:p>
            <a:pPr>
              <a:buFont typeface="Arial" panose="020B0604020202020204" pitchFamily="34" charset="0"/>
              <a:buChar char="•"/>
            </a:pPr>
            <a:r>
              <a:rPr lang="en-US"/>
              <a:t>In the industry, there is continuous development and improvement of manufacturing processes. Therefore, selecting substances with properties suitable for these process is critically important and a long-standing issue.</a:t>
            </a:r>
          </a:p>
          <a:p>
            <a:pPr>
              <a:buFont typeface="Arial" panose="020B0604020202020204" pitchFamily="34" charset="0"/>
              <a:buChar char="•"/>
            </a:pPr>
            <a:r>
              <a:rPr lang="en-US"/>
              <a:t>The development of predictive modeling for substance properties using ML (Machine Learning) has become increasingly popular due to its speed and more accurate predictions compared to traditional methods, such as Group Contribution.</a:t>
            </a:r>
          </a:p>
          <a:p>
            <a:pPr>
              <a:buFont typeface="Arial" panose="020B0604020202020204" pitchFamily="34" charset="0"/>
              <a:buChar char="•"/>
            </a:pPr>
            <a:endParaRPr lang="en-US"/>
          </a:p>
          <a:p>
            <a:r>
              <a:rPr lang="en-US"/>
              <a:t>Objective</a:t>
            </a:r>
          </a:p>
          <a:p>
            <a:pPr>
              <a:buFont typeface="Arial" panose="020B0604020202020204" pitchFamily="34" charset="0"/>
              <a:buChar char="•"/>
            </a:pPr>
            <a:r>
              <a:rPr lang="en-US"/>
              <a:t>Our project aims to study the development of predictive models for properties with the following objectives:</a:t>
            </a:r>
          </a:p>
          <a:p>
            <a:pPr>
              <a:buFont typeface="+mj-lt"/>
              <a:buAutoNum type="arabicPeriod"/>
            </a:pPr>
            <a:r>
              <a:rPr lang="en-US"/>
              <a:t>To study the transformation of from molecular structure formulas, SMILES to Molecular Fingerprint,</a:t>
            </a:r>
          </a:p>
          <a:p>
            <a:pPr>
              <a:buFont typeface="+mj-lt"/>
              <a:buAutoNum type="arabicPeriod"/>
            </a:pPr>
            <a:r>
              <a:rPr lang="en-US"/>
              <a:t>To create and enhance the accuracy of predictive models for boiling point (Tb) and vapor pressure (</a:t>
            </a:r>
            <a:r>
              <a:rPr lang="en-US" err="1"/>
              <a:t>Psat</a:t>
            </a:r>
            <a:r>
              <a:rPr lang="en-US"/>
              <a:t>) using ML and related ML techniques.</a:t>
            </a:r>
          </a:p>
          <a:p>
            <a:pPr>
              <a:buFont typeface="+mj-lt"/>
              <a:buAutoNum type="arabicPeriod"/>
            </a:pPr>
            <a:endParaRPr lang="en-US"/>
          </a:p>
          <a:p>
            <a:r>
              <a:rPr lang="en-US"/>
              <a:t>Scope</a:t>
            </a:r>
          </a:p>
          <a:p>
            <a:pPr>
              <a:buFont typeface="Arial" panose="020B0604020202020204" pitchFamily="34" charset="0"/>
              <a:buChar char="•"/>
            </a:pPr>
            <a:r>
              <a:rPr lang="en-US"/>
              <a:t>The scope of study includes:</a:t>
            </a:r>
          </a:p>
          <a:p>
            <a:pPr>
              <a:buFont typeface="+mj-lt"/>
              <a:buAutoNum type="arabicPeriod"/>
            </a:pPr>
            <a:r>
              <a:rPr lang="en-US"/>
              <a:t>To study the boiling point (Tb) and Vapor pressure (</a:t>
            </a:r>
            <a:r>
              <a:rPr lang="en-US" err="1"/>
              <a:t>Psat</a:t>
            </a:r>
            <a:r>
              <a:rPr lang="en-US"/>
              <a:t>) of pure organic substances composed of CHON and containing 1-12 carbon atoms.</a:t>
            </a:r>
          </a:p>
          <a:p>
            <a:pPr>
              <a:buFont typeface="+mj-lt"/>
              <a:buAutoNum type="arabicPeriod"/>
            </a:pPr>
            <a:r>
              <a:rPr lang="en-US"/>
              <a:t>To study the application of Morgan Fingerprint with ML.</a:t>
            </a:r>
          </a:p>
          <a:p>
            <a:pPr>
              <a:buFont typeface="+mj-lt"/>
              <a:buAutoNum type="arabicPeriod"/>
            </a:pPr>
            <a:endParaRPr lang="en-US">
              <a:effectLst/>
            </a:endParaRPr>
          </a:p>
          <a:p>
            <a:pPr>
              <a:buFont typeface="+mj-lt"/>
              <a:buAutoNum type="arabicPeriod"/>
            </a:pPr>
            <a:endParaRPr lang="en-US">
              <a:effectLst/>
            </a:endParaRPr>
          </a:p>
          <a:p>
            <a:pPr>
              <a:buFont typeface="+mj-lt"/>
              <a:buAutoNum type="arabicPeriod"/>
            </a:pPr>
            <a:endParaRPr lang="en-US">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h-TH">
                <a:solidFill>
                  <a:schemeClr val="tx1"/>
                </a:solidFill>
                <a:latin typeface="Gotham"/>
              </a:rPr>
              <a:t>ในอุตสาหกรรมนั้นมีการพัฒนาปรับปรุงกระบวนการผลิตอยู่ตลอดเวลา การคัดเลือกสารที่มีสมบัติที่เหมาะสมกับกระบวนการผลิตนั้นจึงเป็นเรื่องที่สำคัญอย่างยิ่งและเป็นปัญหาที่มีอย่างยาวนาน</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h-TH">
                <a:solidFill>
                  <a:schemeClr val="tx1"/>
                </a:solidFill>
                <a:latin typeface="Gotham"/>
              </a:rPr>
              <a:t>การพัฒนาแบบจำลองทำนายสมบัติสารโดยใช้ </a:t>
            </a:r>
            <a:r>
              <a:rPr lang="en-US">
                <a:solidFill>
                  <a:schemeClr val="tx1"/>
                </a:solidFill>
                <a:latin typeface="Gotham"/>
              </a:rPr>
              <a:t>ML </a:t>
            </a:r>
            <a:r>
              <a:rPr lang="th-TH">
                <a:solidFill>
                  <a:schemeClr val="tx1"/>
                </a:solidFill>
                <a:latin typeface="Gotham"/>
              </a:rPr>
              <a:t>เป็นที่นิยมมากยิ่งขึ้นเนื่องจากมีความรวดเร็วและผลทำนายแม่นยำกว่าวิธีการแบบดั้งเดิม เช่น </a:t>
            </a:r>
            <a:r>
              <a:rPr lang="en-US">
                <a:solidFill>
                  <a:schemeClr val="tx1"/>
                </a:solidFill>
                <a:latin typeface="Gotham"/>
              </a:rPr>
              <a:t>Group Contribution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solidFill>
                <a:schemeClr val="tx1"/>
              </a:solidFill>
              <a:latin typeface="Gotham"/>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solidFill>
                  <a:schemeClr val="tx1"/>
                </a:solidFill>
                <a:latin typeface="Gotham"/>
              </a:rPr>
              <a:t>Project </a:t>
            </a:r>
            <a:r>
              <a:rPr lang="th-TH">
                <a:solidFill>
                  <a:schemeClr val="tx1"/>
                </a:solidFill>
                <a:latin typeface="Gotham"/>
              </a:rPr>
              <a:t>ของเราจึงได้ทำการศึกษาวิธีการพัฒนาแบบจำลองทำนายสมบัติ โดยมีวัตถุประสงค์และขอบเขตการศึกษาดังต่อไปนี้</a:t>
            </a:r>
            <a:endParaRPr lang="en-US">
              <a:solidFill>
                <a:schemeClr val="tx1"/>
              </a:solidFill>
              <a:latin typeface="Gotham"/>
            </a:endParaRP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th-TH">
                <a:solidFill>
                  <a:schemeClr val="tx1"/>
                </a:solidFill>
                <a:latin typeface="Gotham"/>
              </a:rPr>
              <a:t>เพื่อศึกษาการแปลงสูตรโครงสร้างโมเลกุล </a:t>
            </a:r>
            <a:r>
              <a:rPr lang="en-US">
                <a:solidFill>
                  <a:schemeClr val="tx1"/>
                </a:solidFill>
                <a:latin typeface="Gotham"/>
              </a:rPr>
              <a:t>SMILES </a:t>
            </a:r>
            <a:r>
              <a:rPr lang="th-TH">
                <a:solidFill>
                  <a:schemeClr val="tx1"/>
                </a:solidFill>
                <a:latin typeface="Gotham"/>
              </a:rPr>
              <a:t>ให้กลายเป็น </a:t>
            </a:r>
            <a:r>
              <a:rPr lang="en-US">
                <a:solidFill>
                  <a:schemeClr val="tx1"/>
                </a:solidFill>
                <a:latin typeface="Gotham"/>
              </a:rPr>
              <a:t>Molecular Fingerprint,     </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th-TH">
                <a:solidFill>
                  <a:schemeClr val="tx1"/>
                </a:solidFill>
                <a:latin typeface="Gotham"/>
              </a:rPr>
              <a:t>เพื่อสร้างและเพิ่มความแม่นยำของแบบจำลองทำนาย </a:t>
            </a:r>
            <a:r>
              <a:rPr lang="en-US">
                <a:solidFill>
                  <a:schemeClr val="tx1"/>
                </a:solidFill>
                <a:latin typeface="Gotham"/>
              </a:rPr>
              <a:t>Tb </a:t>
            </a:r>
            <a:r>
              <a:rPr lang="th-TH">
                <a:solidFill>
                  <a:schemeClr val="tx1"/>
                </a:solidFill>
                <a:latin typeface="Gotham"/>
              </a:rPr>
              <a:t>และ </a:t>
            </a:r>
            <a:r>
              <a:rPr lang="en-US" err="1">
                <a:solidFill>
                  <a:schemeClr val="tx1"/>
                </a:solidFill>
                <a:latin typeface="Gotham"/>
              </a:rPr>
              <a:t>Psat</a:t>
            </a:r>
            <a:r>
              <a:rPr lang="en-US">
                <a:solidFill>
                  <a:schemeClr val="tx1"/>
                </a:solidFill>
                <a:latin typeface="Gotham"/>
              </a:rPr>
              <a:t> </a:t>
            </a:r>
            <a:r>
              <a:rPr lang="th-TH">
                <a:solidFill>
                  <a:schemeClr val="tx1"/>
                </a:solidFill>
                <a:latin typeface="Gotham"/>
              </a:rPr>
              <a:t>โดยใช้ </a:t>
            </a:r>
            <a:r>
              <a:rPr lang="en-US">
                <a:solidFill>
                  <a:schemeClr val="tx1"/>
                </a:solidFill>
                <a:latin typeface="Gotham"/>
              </a:rPr>
              <a:t>ML </a:t>
            </a:r>
            <a:r>
              <a:rPr lang="th-TH">
                <a:solidFill>
                  <a:schemeClr val="tx1"/>
                </a:solidFill>
                <a:latin typeface="Gotham"/>
              </a:rPr>
              <a:t>และเทคนิคเกี่ยวกับ </a:t>
            </a:r>
            <a:r>
              <a:rPr lang="en-US">
                <a:solidFill>
                  <a:schemeClr val="tx1"/>
                </a:solidFill>
                <a:latin typeface="Gotham"/>
              </a:rPr>
              <a:t>ML </a:t>
            </a:r>
            <a:r>
              <a:rPr lang="th-TH">
                <a:solidFill>
                  <a:schemeClr val="tx1"/>
                </a:solidFill>
                <a:latin typeface="Gotham"/>
              </a:rPr>
              <a:t>ที่เกี่ยวข้อง</a:t>
            </a:r>
            <a:endParaRPr lang="en-US">
              <a:solidFill>
                <a:schemeClr val="tx1"/>
              </a:solidFill>
              <a:latin typeface="Gotham"/>
            </a:endParaRP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th-TH">
              <a:solidFill>
                <a:schemeClr val="tx1"/>
              </a:solidFill>
              <a:latin typeface="Gotham"/>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h-TH">
                <a:solidFill>
                  <a:schemeClr val="tx1"/>
                </a:solidFill>
                <a:latin typeface="Gotham"/>
              </a:rPr>
              <a:t>สำหรับขอบเขตที่ศึกษได้นั้น ได้แก่ </a:t>
            </a:r>
            <a:endParaRPr lang="en-US">
              <a:solidFill>
                <a:schemeClr val="tx1"/>
              </a:solidFill>
              <a:latin typeface="Gotham"/>
            </a:endParaRP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th-TH">
                <a:solidFill>
                  <a:schemeClr val="tx1"/>
                </a:solidFill>
                <a:latin typeface="Gotham"/>
              </a:rPr>
              <a:t>เพื่อศึกษา </a:t>
            </a:r>
            <a:r>
              <a:rPr lang="en-US">
                <a:solidFill>
                  <a:schemeClr val="tx1"/>
                </a:solidFill>
                <a:latin typeface="Gotham"/>
              </a:rPr>
              <a:t>Tb, </a:t>
            </a:r>
            <a:r>
              <a:rPr lang="en-US" err="1">
                <a:solidFill>
                  <a:schemeClr val="tx1"/>
                </a:solidFill>
                <a:latin typeface="Gotham"/>
              </a:rPr>
              <a:t>Psat</a:t>
            </a:r>
            <a:r>
              <a:rPr lang="en-US">
                <a:solidFill>
                  <a:schemeClr val="tx1"/>
                </a:solidFill>
                <a:latin typeface="Gotham"/>
              </a:rPr>
              <a:t> </a:t>
            </a:r>
            <a:r>
              <a:rPr lang="th-TH">
                <a:solidFill>
                  <a:schemeClr val="tx1"/>
                </a:solidFill>
                <a:latin typeface="Gotham"/>
              </a:rPr>
              <a:t>ของสารอินทรีย์บริสุทธิ์ที่มีองค์ประกอบเป็น </a:t>
            </a:r>
            <a:r>
              <a:rPr lang="en-US">
                <a:solidFill>
                  <a:schemeClr val="tx1"/>
                </a:solidFill>
                <a:latin typeface="Gotham"/>
              </a:rPr>
              <a:t>CHON </a:t>
            </a:r>
            <a:r>
              <a:rPr lang="th-TH">
                <a:solidFill>
                  <a:schemeClr val="tx1"/>
                </a:solidFill>
                <a:latin typeface="Gotham"/>
              </a:rPr>
              <a:t>และมี </a:t>
            </a:r>
            <a:r>
              <a:rPr lang="en-US">
                <a:solidFill>
                  <a:schemeClr val="tx1"/>
                </a:solidFill>
                <a:latin typeface="Gotham"/>
              </a:rPr>
              <a:t>C </a:t>
            </a:r>
            <a:r>
              <a:rPr lang="th-TH">
                <a:solidFill>
                  <a:schemeClr val="tx1"/>
                </a:solidFill>
                <a:latin typeface="Gotham"/>
              </a:rPr>
              <a:t>ตั้งแต่ </a:t>
            </a:r>
            <a:r>
              <a:rPr lang="en-US">
                <a:solidFill>
                  <a:schemeClr val="tx1"/>
                </a:solidFill>
                <a:latin typeface="Gotham"/>
              </a:rPr>
              <a:t>1-12 atom</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th-TH">
                <a:solidFill>
                  <a:schemeClr val="tx1"/>
                </a:solidFill>
                <a:latin typeface="Gotham"/>
              </a:rPr>
              <a:t>และขอบเขตข้อสุดท้ายของงานนี้คือ ศึกษาการประยุกต์ใช้ </a:t>
            </a:r>
            <a:r>
              <a:rPr lang="en-US">
                <a:solidFill>
                  <a:schemeClr val="tx1"/>
                </a:solidFill>
                <a:latin typeface="Gotham"/>
              </a:rPr>
              <a:t>Morgan Fingerprint </a:t>
            </a:r>
            <a:r>
              <a:rPr lang="th-TH">
                <a:solidFill>
                  <a:schemeClr val="tx1"/>
                </a:solidFill>
                <a:latin typeface="Gotham"/>
              </a:rPr>
              <a:t>กับ </a:t>
            </a:r>
            <a:r>
              <a:rPr lang="en-US">
                <a:solidFill>
                  <a:schemeClr val="tx1"/>
                </a:solidFill>
                <a:latin typeface="Gotham"/>
              </a:rPr>
              <a:t>ML</a:t>
            </a:r>
          </a:p>
          <a:p>
            <a:pPr marL="158750" indent="0">
              <a:buFont typeface="+mj-lt"/>
              <a:buNone/>
            </a:pPr>
            <a:endParaRPr lang="en-US">
              <a:effectLst/>
            </a:endParaRPr>
          </a:p>
        </p:txBody>
      </p:sp>
    </p:spTree>
    <p:extLst>
      <p:ext uri="{BB962C8B-B14F-4D97-AF65-F5344CB8AC3E}">
        <p14:creationId xmlns:p14="http://schemas.microsoft.com/office/powerpoint/2010/main" val="1673127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From the plot on the left, there is a dataset with ln(</a:t>
            </a:r>
            <a:r>
              <a:rPr lang="en-US" dirty="0" err="1"/>
              <a:t>Psat</a:t>
            </a:r>
            <a:r>
              <a:rPr lang="en-US" dirty="0"/>
              <a:t>) values ranging from -100,000 to 340. After removing these outliers, we found that the vapor pressure values range from estimate 0 to 72 atm.</a:t>
            </a:r>
          </a:p>
        </p:txBody>
      </p:sp>
    </p:spTree>
    <p:extLst>
      <p:ext uri="{BB962C8B-B14F-4D97-AF65-F5344CB8AC3E}">
        <p14:creationId xmlns:p14="http://schemas.microsoft.com/office/powerpoint/2010/main" val="120417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To determine the appropriate number of bits and radius, we first divided the data into training and testing set, with a ratio of 80:20. We then further divided the data based on functional groups.</a:t>
            </a:r>
          </a:p>
          <a:p>
            <a:pPr>
              <a:buFont typeface="Arial" panose="020B0604020202020204" pitchFamily="34" charset="0"/>
              <a:buChar char="•"/>
            </a:pPr>
            <a:r>
              <a:rPr lang="en-US" dirty="0"/>
              <a:t>Next, we trained a simple model to find the optimal number of bits and radius. The heatmap analysis revealed that the model achieved the highest r2 with a radius of 4 and 4096 bits. We will use these values for the next model training.</a:t>
            </a:r>
          </a:p>
        </p:txBody>
      </p:sp>
    </p:spTree>
    <p:extLst>
      <p:ext uri="{BB962C8B-B14F-4D97-AF65-F5344CB8AC3E}">
        <p14:creationId xmlns:p14="http://schemas.microsoft.com/office/powerpoint/2010/main" val="3480372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After identifying the best radius and bit, we proceeded to train models using various learning algorithms. For each algorithm, we found the best hyperparameter tuning, to improve model accuracy.</a:t>
            </a:r>
          </a:p>
          <a:p>
            <a:pPr>
              <a:buFont typeface="Arial" panose="020B0604020202020204" pitchFamily="34" charset="0"/>
              <a:buChar char="•"/>
            </a:pPr>
            <a:r>
              <a:rPr lang="en-US" dirty="0"/>
              <a:t>The optimal settings or hyperparameters for each algorithm are summarized in the following table 7</a:t>
            </a:r>
          </a:p>
        </p:txBody>
      </p:sp>
    </p:spTree>
    <p:extLst>
      <p:ext uri="{BB962C8B-B14F-4D97-AF65-F5344CB8AC3E}">
        <p14:creationId xmlns:p14="http://schemas.microsoft.com/office/powerpoint/2010/main" val="1743326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From the graph is showing the performance of the models </a:t>
            </a:r>
            <a:r>
              <a:rPr lang="en-US"/>
              <a:t>in predicting </a:t>
            </a:r>
            <a:r>
              <a:rPr lang="en-US" dirty="0" err="1"/>
              <a:t>Psat</a:t>
            </a:r>
            <a:r>
              <a:rPr lang="en-US" dirty="0"/>
              <a:t> within the CHON range, it is evident that the best model is using the XGB algorithm. This model has the best MAE, MAPE, RMSE, and R2 values.</a:t>
            </a:r>
          </a:p>
        </p:txBody>
      </p:sp>
    </p:spTree>
    <p:extLst>
      <p:ext uri="{BB962C8B-B14F-4D97-AF65-F5344CB8AC3E}">
        <p14:creationId xmlns:p14="http://schemas.microsoft.com/office/powerpoint/2010/main" val="4278159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With the results from the best model, we can further analyze which functional groups it can accurately predict. Functional groups with an R2 value greater than 0.5 and an MAPE less than 10% are considered well-predicted by this model.</a:t>
            </a:r>
          </a:p>
        </p:txBody>
      </p:sp>
    </p:spTree>
    <p:extLst>
      <p:ext uri="{BB962C8B-B14F-4D97-AF65-F5344CB8AC3E}">
        <p14:creationId xmlns:p14="http://schemas.microsoft.com/office/powerpoint/2010/main" val="3945017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When we use the results from the best model to calculate the Antoine coefficients, we observe that the values are distributed as shown in the graph.</a:t>
            </a:r>
          </a:p>
        </p:txBody>
      </p:sp>
    </p:spTree>
    <p:extLst>
      <p:ext uri="{BB962C8B-B14F-4D97-AF65-F5344CB8AC3E}">
        <p14:creationId xmlns:p14="http://schemas.microsoft.com/office/powerpoint/2010/main" val="3304017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t>Next, we plot the vapor pressure with Antione coefficients obtained with the temperature range from the reference data. This demonstrates that the vapor pressure values predicted by the model closely match those from the reference data.</a:t>
            </a:r>
          </a:p>
        </p:txBody>
      </p:sp>
    </p:spTree>
    <p:extLst>
      <p:ext uri="{BB962C8B-B14F-4D97-AF65-F5344CB8AC3E}">
        <p14:creationId xmlns:p14="http://schemas.microsoft.com/office/powerpoint/2010/main" val="3584364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t>When we plot the graph outside the trained temperature range, we can see that there are still values close to the reference data. However, it is important to consider that the temperature range for the substance must be in the liquid phase.</a:t>
            </a:r>
          </a:p>
        </p:txBody>
      </p:sp>
    </p:spTree>
    <p:extLst>
      <p:ext uri="{BB962C8B-B14F-4D97-AF65-F5344CB8AC3E}">
        <p14:creationId xmlns:p14="http://schemas.microsoft.com/office/powerpoint/2010/main" val="564341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8225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1887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a:t>Our group has studied the fingerprints (FP) and applied them to the dataset from senior projects.</a:t>
            </a:r>
          </a:p>
          <a:p>
            <a:pPr>
              <a:buFont typeface="Arial" panose="020B0604020202020204" pitchFamily="34" charset="0"/>
              <a:buChar char="•"/>
            </a:pPr>
            <a:r>
              <a:rPr lang="en-US"/>
              <a:t>We found that it can also be used to create predictive models for the boiling point (Tb) within the CH scope, and it has better performed , as illustrated by graphs and tables showing the model's performance.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solidFill>
                <a:schemeClr val="tx1"/>
              </a:solidFill>
              <a:latin typeface="Gotham"/>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solidFill>
                <a:schemeClr val="tx1"/>
              </a:solidFill>
              <a:latin typeface="Gotham"/>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h-TH">
                <a:solidFill>
                  <a:schemeClr val="tx1"/>
                </a:solidFill>
                <a:latin typeface="Gotham"/>
              </a:rPr>
              <a:t>กลุ่มของเราได้ศึกษา </a:t>
            </a:r>
            <a:r>
              <a:rPr lang="en-US">
                <a:solidFill>
                  <a:schemeClr val="tx1"/>
                </a:solidFill>
                <a:latin typeface="Gotham"/>
              </a:rPr>
              <a:t>FP </a:t>
            </a:r>
            <a:r>
              <a:rPr lang="th-TH">
                <a:solidFill>
                  <a:schemeClr val="tx1"/>
                </a:solidFill>
                <a:latin typeface="Gotham"/>
              </a:rPr>
              <a:t>แล้วนำมาประยุกต์ใช้กับชุดข้อมูลของงานรุ่นพี่ พบว่าสามารถใช้สร้างแบบจำลองทำนาย</a:t>
            </a:r>
            <a:r>
              <a:rPr lang="en-US">
                <a:solidFill>
                  <a:schemeClr val="tx1"/>
                </a:solidFill>
                <a:latin typeface="Gotham"/>
              </a:rPr>
              <a:t> Tb </a:t>
            </a:r>
            <a:r>
              <a:rPr lang="th-TH">
                <a:solidFill>
                  <a:schemeClr val="tx1"/>
                </a:solidFill>
                <a:latin typeface="Gotham"/>
              </a:rPr>
              <a:t>สำหรับขอบเขต </a:t>
            </a:r>
            <a:r>
              <a:rPr lang="en-US">
                <a:solidFill>
                  <a:schemeClr val="tx1"/>
                </a:solidFill>
                <a:latin typeface="Gotham"/>
              </a:rPr>
              <a:t>CH </a:t>
            </a:r>
            <a:r>
              <a:rPr lang="th-TH">
                <a:solidFill>
                  <a:schemeClr val="tx1"/>
                </a:solidFill>
                <a:latin typeface="Gotham"/>
              </a:rPr>
              <a:t>ได้เหมือนกัน แล้วก็มีประสิทธิภาพมากกว่า ดังกราฟและตารางแสดงประสิทธิภาพของโมเดล</a:t>
            </a:r>
          </a:p>
        </p:txBody>
      </p:sp>
    </p:spTree>
    <p:extLst>
      <p:ext uri="{BB962C8B-B14F-4D97-AF65-F5344CB8AC3E}">
        <p14:creationId xmlns:p14="http://schemas.microsoft.com/office/powerpoint/2010/main" val="2579218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9125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7609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7769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6567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https://pdf.sciencedirectassets.com/271348/1-s2.0-S0009250923X00190/1-s2.0-S000925092301179X/main.pdf?X-Amz-Security-Token=IQoJb3JpZ2luX2VjEBkaCXVzLWVhc3QtMSJIMEYCIQD6%2F1ic89%2B8gkn3yvjfucRq0ao%2FbedyWE8npxMlDS%2BkzgIhAL4gkcnu0JBO6oajJutDGER0CTrEjDkrulXhjExSrAjFKrMFCEEQBRoMMDU5MDAzNTQ2ODY1IgxAHgBAwv1OO%2F%2FDq%2B8qkAXWbP40tna9l6A4DwmXENugzDpgJdI3dOK%2F%2BO596CGaoTgOz8i9tAW%2FJV5zkvk76ermjW9LlnftwkwjIkHfwZBXFzbxhLAXaG8d7dCdh1VS467nSjGZkh7MFksUXN6wG7ensUuCQc%2FFGlduf%2BdC7u4drVhZaV2J3OxkJets4KoQwjb3YJQoZUF2vleOFWQ7iFAYkUXV2iV8qC1dlcIYNKFxa5M%2Baram3wvHfwHOVb57sxigKgRXWPZP2l4Ls2wN%2FHCbYWtxSRL8YAbD9r%2FmRnXvnw2U%2BOCiX9ZFZ6odXuef%2B%2BNfKNDnz4pRtU4VE24JvHtTh2lvmXJO0hhDpGwG0TL%2FCMwpVpT2pgmnXBx6ZJiypcwR3G2VQabVmV2XGREyrVFyuw%2FrWACYKPb0jdUEdFFAs0UmSjn%2Bf9Btv7kmWgXY7M2UCpW68Jrb4wAoXg64V23we%2FJwJ0lUnOYqq3YzGXS0%2FS%2F%2B7kK6H0pdknYuPEmVi3dM1NIh8DiDP5gStnbiDdD5av0HCSsK4VzuT859ICkzpyo%2BwbzHdZ8dHpoKe36mZ02sUSmDf5vIobCFedR%2FLNz505gqDvXiqbRXjXK1yl7Y79sr8VGQfb9udS1ZDDt9X0Xl0UZbF3%2FQzZsEFS2gy6AIMMQ9PhMN%2Bm9xxeMhwDigrIT6yT%2B6gWLdEPAnkeOLh1Qk6UopnvKvDcTi95iDi4Z3a9p%2Fmd6I7p0k5kIRa5vvleWkXND3elYQ%2FyAz9ROL4noPKDtoE5ucrvWDLpFXCBMfV91zi%2BnhAc%2BfvQwzsMz3KofvboMlBJ1RdkQv6tcHMmyuF602Oepr8naqqU5Fnkx2VStNRsWy6%2FWj4ugUSbqNKkbzIHczDO1R7oT3BPFVTjCP1qmwBjqwAWhczCd2Wf3zVgh42irALR7RARS4bfVORxHulJy8EZZ1%2FMLzCQeq0D4WYqGCRP3zFlBDa2Lx942MploCHRwAblaO5glqg%2BgM4W5p5kieyD%2FnWHQmWsUdMB0wLfxMA6A3EsL%2Fdoe1wzyydkM6XL%2BIMCP8pFgmiZzVAs3byxwpuwWsqyNwGtS8eqULtbQcBnaLlfp3JEHwgh%2BwrIcCj8ZzcPpAHavfYXpvBKrKwWr9Lyj7&amp;X-Amz-Algorithm=AWS4-HMAC-SHA256&amp;X-Amz-Date=20240401T085840Z&amp;X-Amz-SignedHeaders=host&amp;X-Amz-Expires=300&amp;X-Amz-Credential=ASIAQ3PHCVTY5IGE7K6O%2F20240401%2Fus-east-1%2Fs3%2Faws4_request&amp;X-Amz-Signature=93de3cfb5904219e5d3abd9d592e152b383e4040647e6a49f11a3b960053e0ff&amp;hash=54c49de18cd2b6e54622881c460253d4208caeead00824131b0fb398955c0a33&amp;host=68042c943591013ac2b2430a89b270f6af2c76d8dfd086a07176afe7c76c2c61&amp;pii=S000925092301179X&amp;tid=spdf-417ceb13-9c56-4253-9669-324addc1254e&amp;sid=5640448f6745d447bd18ac3095e1f2243240gxrqb&amp;type=client&amp;tsoh=d3d3LnNjaWVuY2VkaXJlY3QuY29t&amp;ua=110f5a5802515156075f&amp;rr=86d760f02e838342&amp;cc=th</a:t>
            </a:r>
          </a:p>
          <a:p>
            <a:endParaRPr lang="en-US"/>
          </a:p>
        </p:txBody>
      </p:sp>
    </p:spTree>
    <p:extLst>
      <p:ext uri="{BB962C8B-B14F-4D97-AF65-F5344CB8AC3E}">
        <p14:creationId xmlns:p14="http://schemas.microsoft.com/office/powerpoint/2010/main" val="3799960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https://pdf.sciencedirectassets.com/271348/1-s2.0-S0009250923X00190/1-s2.0-S000925092301179X/main.pdf?X-Amz-Security-Token=IQoJb3JpZ2luX2VjEBkaCXVzLWVhc3QtMSJIMEYCIQD6%2F1ic89%2B8gkn3yvjfucRq0ao%2FbedyWE8npxMlDS%2BkzgIhAL4gkcnu0JBO6oajJutDGER0CTrEjDkrulXhjExSrAjFKrMFCEEQBRoMMDU5MDAzNTQ2ODY1IgxAHgBAwv1OO%2F%2FDq%2B8qkAXWbP40tna9l6A4DwmXENugzDpgJdI3dOK%2F%2BO596CGaoTgOz8i9tAW%2FJV5zkvk76ermjW9LlnftwkwjIkHfwZBXFzbxhLAXaG8d7dCdh1VS467nSjGZkh7MFksUXN6wG7ensUuCQc%2FFGlduf%2BdC7u4drVhZaV2J3OxkJets4KoQwjb3YJQoZUF2vleOFWQ7iFAYkUXV2iV8qC1dlcIYNKFxa5M%2Baram3wvHfwHOVb57sxigKgRXWPZP2l4Ls2wN%2FHCbYWtxSRL8YAbD9r%2FmRnXvnw2U%2BOCiX9ZFZ6odXuef%2B%2BNfKNDnz4pRtU4VE24JvHtTh2lvmXJO0hhDpGwG0TL%2FCMwpVpT2pgmnXBx6ZJiypcwR3G2VQabVmV2XGREyrVFyuw%2FrWACYKPb0jdUEdFFAs0UmSjn%2Bf9Btv7kmWgXY7M2UCpW68Jrb4wAoXg64V23we%2FJwJ0lUnOYqq3YzGXS0%2FS%2F%2B7kK6H0pdknYuPEmVi3dM1NIh8DiDP5gStnbiDdD5av0HCSsK4VzuT859ICkzpyo%2BwbzHdZ8dHpoKe36mZ02sUSmDf5vIobCFedR%2FLNz505gqDvXiqbRXjXK1yl7Y79sr8VGQfb9udS1ZDDt9X0Xl0UZbF3%2FQzZsEFS2gy6AIMMQ9PhMN%2Bm9xxeMhwDigrIT6yT%2B6gWLdEPAnkeOLh1Qk6UopnvKvDcTi95iDi4Z3a9p%2Fmd6I7p0k5kIRa5vvleWkXND3elYQ%2FyAz9ROL4noPKDtoE5ucrvWDLpFXCBMfV91zi%2BnhAc%2BfvQwzsMz3KofvboMlBJ1RdkQv6tcHMmyuF602Oepr8naqqU5Fnkx2VStNRsWy6%2FWj4ugUSbqNKkbzIHczDO1R7oT3BPFVTjCP1qmwBjqwAWhczCd2Wf3zVgh42irALR7RARS4bfVORxHulJy8EZZ1%2FMLzCQeq0D4WYqGCRP3zFlBDa2Lx942MploCHRwAblaO5glqg%2BgM4W5p5kieyD%2FnWHQmWsUdMB0wLfxMA6A3EsL%2Fdoe1wzyydkM6XL%2BIMCP8pFgmiZzVAs3byxwpuwWsqyNwGtS8eqULtbQcBnaLlfp3JEHwgh%2BwrIcCj8ZzcPpAHavfYXpvBKrKwWr9Lyj7&amp;X-Amz-Algorithm=AWS4-HMAC-SHA256&amp;X-Amz-Date=20240401T085840Z&amp;X-Amz-SignedHeaders=host&amp;X-Amz-Expires=300&amp;X-Amz-Credential=ASIAQ3PHCVTY5IGE7K6O%2F20240401%2Fus-east-1%2Fs3%2Faws4_request&amp;X-Amz-Signature=93de3cfb5904219e5d3abd9d592e152b383e4040647e6a49f11a3b960053e0ff&amp;hash=54c49de18cd2b6e54622881c460253d4208caeead00824131b0fb398955c0a33&amp;host=68042c943591013ac2b2430a89b270f6af2c76d8dfd086a07176afe7c76c2c61&amp;pii=S000925092301179X&amp;tid=spdf-417ceb13-9c56-4253-9669-324addc1254e&amp;sid=5640448f6745d447bd18ac3095e1f2243240gxrqb&amp;type=client&amp;tsoh=d3d3LnNjaWVuY2VkaXJlY3QuY29t&amp;ua=110f5a5802515156075f&amp;rr=86d760f02e838342&amp;cc=th</a:t>
            </a:r>
          </a:p>
          <a:p>
            <a:endParaRPr lang="en-US"/>
          </a:p>
        </p:txBody>
      </p:sp>
    </p:spTree>
    <p:extLst>
      <p:ext uri="{BB962C8B-B14F-4D97-AF65-F5344CB8AC3E}">
        <p14:creationId xmlns:p14="http://schemas.microsoft.com/office/powerpoint/2010/main" val="2894771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a:t>Besides accuracy, it also solved a problem identified in senior projects, related to "substances with similar structures but identical predictive features/ independent variables "</a:t>
            </a:r>
          </a:p>
          <a:p>
            <a:pPr>
              <a:buFont typeface="Arial" panose="020B0604020202020204" pitchFamily="34" charset="0"/>
              <a:buChar char="•"/>
            </a:pPr>
            <a:r>
              <a:rPr lang="en-US"/>
              <a:t>Therefore, Our work utilized Morgan Fingerprint, allowing for distinct predictive variables</a:t>
            </a:r>
          </a:p>
          <a:p>
            <a:pPr>
              <a:buFont typeface="Arial" panose="020B0604020202020204" pitchFamily="34" charset="0"/>
              <a:buChar char="•"/>
            </a:pPr>
            <a:r>
              <a:rPr lang="en-US"/>
              <a:t>Ultimately, this allowed us to distinguish similar substances better and enhanced the accuracy of the model predicting boiling point (Tb)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solidFill>
                <a:schemeClr val="tx1"/>
              </a:solidFill>
              <a:latin typeface="Gotha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solidFill>
                <a:schemeClr val="tx1"/>
              </a:solidFill>
              <a:latin typeface="Gotham"/>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h-TH">
                <a:solidFill>
                  <a:schemeClr val="tx1"/>
                </a:solidFill>
                <a:latin typeface="Gotham"/>
              </a:rPr>
              <a:t>นอกจากเรื่องความแม่นยำแล้ว ยังแก้ปัญหาที่เจอของงานรุ่นพี่ได้อีกด้วย </a:t>
            </a:r>
            <a:r>
              <a:rPr lang="en-US">
                <a:solidFill>
                  <a:schemeClr val="tx1"/>
                </a:solidFill>
                <a:latin typeface="Gotham"/>
              </a:rPr>
              <a:t> </a:t>
            </a:r>
            <a:r>
              <a:rPr lang="th-TH">
                <a:solidFill>
                  <a:schemeClr val="tx1"/>
                </a:solidFill>
                <a:latin typeface="Gotham"/>
              </a:rPr>
              <a:t>เป็นปัญหาที่ “สารที่มีโครงสร้างคล้ายกัน แต่มี </a:t>
            </a:r>
            <a:r>
              <a:rPr lang="en-US">
                <a:solidFill>
                  <a:schemeClr val="tx1"/>
                </a:solidFill>
                <a:latin typeface="Gotham"/>
              </a:rPr>
              <a:t>Feature/</a:t>
            </a:r>
            <a:r>
              <a:rPr lang="th-TH">
                <a:solidFill>
                  <a:schemeClr val="tx1"/>
                </a:solidFill>
                <a:latin typeface="Gotham"/>
              </a:rPr>
              <a:t>ตัวแปรต้นที่ใช้ทำนาย</a:t>
            </a:r>
            <a:r>
              <a:rPr lang="en-US">
                <a:solidFill>
                  <a:schemeClr val="tx1"/>
                </a:solidFill>
                <a:latin typeface="Gotham"/>
              </a:rPr>
              <a:t> </a:t>
            </a:r>
            <a:r>
              <a:rPr lang="th-TH">
                <a:solidFill>
                  <a:schemeClr val="tx1"/>
                </a:solidFill>
                <a:latin typeface="Gotham"/>
              </a:rPr>
              <a:t>เหมือนกัน”</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h-TH">
                <a:solidFill>
                  <a:schemeClr val="tx1"/>
                </a:solidFill>
                <a:latin typeface="Gotham"/>
              </a:rPr>
              <a:t>งานของเราจึงได้นำ </a:t>
            </a:r>
            <a:r>
              <a:rPr lang="en-US">
                <a:solidFill>
                  <a:schemeClr val="tx1"/>
                </a:solidFill>
                <a:latin typeface="Gotham"/>
              </a:rPr>
              <a:t>Morgan Fingerprint </a:t>
            </a:r>
            <a:r>
              <a:rPr lang="th-TH">
                <a:solidFill>
                  <a:schemeClr val="tx1"/>
                </a:solidFill>
                <a:latin typeface="Gotham"/>
              </a:rPr>
              <a:t>มาใช้ ทำให้สามารถได้ “ตัวแปรต้น” ที่ต่างกัน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h-TH">
                <a:solidFill>
                  <a:schemeClr val="tx1"/>
                </a:solidFill>
                <a:latin typeface="Gotham"/>
              </a:rPr>
              <a:t>ผลสุดท้าย ทำให้แยกสารที่คล้ายกันได้ และยังทำให้แบบจำลองทำนาย </a:t>
            </a:r>
            <a:r>
              <a:rPr lang="en-US">
                <a:solidFill>
                  <a:schemeClr val="tx1"/>
                </a:solidFill>
                <a:latin typeface="Gotham"/>
              </a:rPr>
              <a:t>Tb </a:t>
            </a:r>
            <a:r>
              <a:rPr lang="th-TH">
                <a:solidFill>
                  <a:schemeClr val="tx1"/>
                </a:solidFill>
                <a:latin typeface="Gotham"/>
              </a:rPr>
              <a:t>มีความแม่นยำมากยิ่งขึ้น</a:t>
            </a:r>
            <a:endParaRPr lang="en-US"/>
          </a:p>
        </p:txBody>
      </p:sp>
    </p:spTree>
    <p:extLst>
      <p:ext uri="{BB962C8B-B14F-4D97-AF65-F5344CB8AC3E}">
        <p14:creationId xmlns:p14="http://schemas.microsoft.com/office/powerpoint/2010/main" val="1015028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effectLst/>
              </a:rPr>
              <a:t>Our first term project expanded its scope from CH to CHON. According to the model performance results, the model achieves an acceptable level of prediction accuracy, as evidenced by a small error margin between the training and testing datasets, a Mean Absolute Percentage Error (MAPE) of less than 10%, and an R² value greater than 0.5.</a:t>
            </a:r>
          </a:p>
          <a:p>
            <a:pPr marL="158750" indent="0">
              <a:buNone/>
            </a:pPr>
            <a:endParaRPr lang="en-US" b="0" i="0">
              <a:solidFill>
                <a:srgbClr val="FFFFFF"/>
              </a:solidFill>
              <a:effectLst/>
              <a:latin typeface="Söhne"/>
            </a:endParaRPr>
          </a:p>
          <a:p>
            <a:pPr marL="158750" indent="0">
              <a:buNone/>
            </a:pPr>
            <a:endParaRPr lang="en-US" b="0" i="0">
              <a:solidFill>
                <a:srgbClr val="FFFFFF"/>
              </a:solidFill>
              <a:effectLst/>
              <a:latin typeface="Söhne"/>
            </a:endParaRPr>
          </a:p>
          <a:p>
            <a:pPr marL="158750" indent="0">
              <a:buNone/>
            </a:pPr>
            <a:br>
              <a:rPr lang="en-US" b="0" i="0">
                <a:solidFill>
                  <a:srgbClr val="FFFFFF"/>
                </a:solidFill>
                <a:effectLst/>
                <a:latin typeface="Söhne"/>
              </a:rPr>
            </a:br>
            <a:endParaRPr lang="en-US" b="0" i="0">
              <a:solidFill>
                <a:srgbClr val="FFFFFF"/>
              </a:solidFill>
              <a:effectLst/>
              <a:latin typeface="Söhne"/>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h-TH">
                <a:solidFill>
                  <a:schemeClr val="tx1"/>
                </a:solidFill>
                <a:latin typeface="Gotham"/>
              </a:rPr>
              <a:t>ทำให้งานเทอมแรกของกลุ่มเรา ขยายขอบเขตจากเดิม </a:t>
            </a:r>
            <a:r>
              <a:rPr lang="en-US">
                <a:solidFill>
                  <a:schemeClr val="tx1"/>
                </a:solidFill>
                <a:latin typeface="Gotham"/>
              </a:rPr>
              <a:t>CH </a:t>
            </a:r>
            <a:r>
              <a:rPr lang="th-TH">
                <a:solidFill>
                  <a:schemeClr val="tx1"/>
                </a:solidFill>
                <a:latin typeface="Gotham"/>
              </a:rPr>
              <a:t>เป็น </a:t>
            </a:r>
            <a:r>
              <a:rPr lang="en-US">
                <a:solidFill>
                  <a:schemeClr val="tx1"/>
                </a:solidFill>
                <a:latin typeface="Gotham"/>
              </a:rPr>
              <a:t>CHON       </a:t>
            </a:r>
            <a:r>
              <a:rPr lang="th-TH"/>
              <a:t>จากตารางแสดงผลลัพธ์ประสิทธิภาพของแบบจำลอง</a:t>
            </a:r>
            <a:r>
              <a:rPr lang="en-US"/>
              <a:t> </a:t>
            </a:r>
            <a:r>
              <a:rPr lang="th-TH"/>
              <a:t>แสดงให้ว่า แบบจำลองนี้สามารถทำนายได้อยู่ในระดับพอรับได้ ซึ่งสามารถสังเกตุได้จาก ค่า </a:t>
            </a:r>
            <a:r>
              <a:rPr lang="en-US"/>
              <a:t>Error </a:t>
            </a:r>
            <a:r>
              <a:rPr lang="th-TH"/>
              <a:t>ระหว่างชุดข้อมูล </a:t>
            </a:r>
            <a:r>
              <a:rPr lang="en-US"/>
              <a:t>Train </a:t>
            </a:r>
            <a:r>
              <a:rPr lang="th-TH"/>
              <a:t>และ </a:t>
            </a:r>
            <a:r>
              <a:rPr lang="en-US"/>
              <a:t>Test </a:t>
            </a:r>
            <a:r>
              <a:rPr lang="th-TH"/>
              <a:t>ไม่ได้ห่างกันมาก</a:t>
            </a:r>
            <a:r>
              <a:rPr lang="en-US"/>
              <a:t>,</a:t>
            </a:r>
            <a:r>
              <a:rPr lang="th-TH"/>
              <a:t> </a:t>
            </a:r>
            <a:r>
              <a:rPr lang="en-US"/>
              <a:t>MAPE &lt; 10% </a:t>
            </a:r>
            <a:r>
              <a:rPr lang="th-TH"/>
              <a:t>และมีค่า </a:t>
            </a:r>
            <a:r>
              <a:rPr lang="en-US"/>
              <a:t>R2 &gt;0.5</a:t>
            </a:r>
          </a:p>
          <a:p>
            <a:endParaRPr lang="en-US"/>
          </a:p>
        </p:txBody>
      </p:sp>
    </p:spTree>
    <p:extLst>
      <p:ext uri="{BB962C8B-B14F-4D97-AF65-F5344CB8AC3E}">
        <p14:creationId xmlns:p14="http://schemas.microsoft.com/office/powerpoint/2010/main" val="2296142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i="0">
                <a:solidFill>
                  <a:srgbClr val="ECECEC"/>
                </a:solidFill>
                <a:effectLst/>
                <a:latin typeface="Söhne"/>
              </a:rPr>
              <a:t>From the results of the model in the first term, this term we were able to categorize the prediction results by functional group, as follows: </a:t>
            </a:r>
          </a:p>
          <a:p>
            <a:pPr>
              <a:buFont typeface="Arial" panose="020B0604020202020204" pitchFamily="34" charset="0"/>
              <a:buChar char="•"/>
            </a:pPr>
            <a:r>
              <a:rPr lang="en-US" b="0" i="0">
                <a:solidFill>
                  <a:srgbClr val="ECECEC"/>
                </a:solidFill>
                <a:effectLst/>
                <a:latin typeface="Söhne"/>
              </a:rPr>
              <a:t>Functional groups where the model achieves acceptable results, indicated by an R² value greater than 0.5 and a Mean Absolute Percentage Error (MAPE) of less than 10%,</a:t>
            </a:r>
          </a:p>
          <a:p>
            <a:pPr lvl="1">
              <a:buFont typeface="Arial" panose="020B0604020202020204" pitchFamily="34" charset="0"/>
              <a:buChar char="•"/>
            </a:pPr>
            <a:r>
              <a:rPr lang="en-US" b="0" i="0">
                <a:solidFill>
                  <a:srgbClr val="ECECEC"/>
                </a:solidFill>
                <a:effectLst/>
                <a:latin typeface="Söhne"/>
              </a:rPr>
              <a:t>are highlighted with a green frame in the figure. </a:t>
            </a:r>
          </a:p>
          <a:p>
            <a:pPr lvl="1">
              <a:buFont typeface="Arial" panose="020B0604020202020204" pitchFamily="34" charset="0"/>
              <a:buChar char="•"/>
            </a:pPr>
            <a:r>
              <a:rPr lang="en-US" b="0" i="0">
                <a:solidFill>
                  <a:srgbClr val="ECECEC"/>
                </a:solidFill>
                <a:effectLst/>
                <a:latin typeface="Söhne"/>
              </a:rPr>
              <a:t>Meanwhile, functional groups that do not meet these criteria are highlighted with a red frame in the figure.</a:t>
            </a: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th-TH"/>
              <a:t>จากผลแบบจำลองในเทอมแรก เทอมนี้เราได้แยกผลการทำนายของแบบจำลองนี้แยกออกเป็นตามหมู่ฟังก์ชั่นได้ผลลัพธ์มาดังต่อไปนี้</a:t>
            </a:r>
            <a:r>
              <a:rPr lang="en-US"/>
              <a:t> </a:t>
            </a:r>
            <a:r>
              <a:rPr lang="th-TH"/>
              <a:t>หมู่ฟังก์ชั่นที่แบบจำลองนี้สามารถทำนายแล้วผลยอมรับได้ จะเป็นหมู่ฟังก์ชั่นที่มีค่าความแม่นยำ </a:t>
            </a:r>
            <a:r>
              <a:rPr lang="en-US"/>
              <a:t>R2&gt;0.5,MAPE &lt; 10% </a:t>
            </a:r>
            <a:r>
              <a:rPr lang="th-TH"/>
              <a:t>ด้วยกรอบสีเขียวดังรูป</a:t>
            </a:r>
          </a:p>
          <a:p>
            <a:pPr>
              <a:buFont typeface="Arial" panose="020B0604020202020204" pitchFamily="34" charset="0"/>
              <a:buChar char="•"/>
            </a:pPr>
            <a:r>
              <a:rPr lang="th-TH"/>
              <a:t>ในขณะที่หมู่ฟังก์ชั่นที่ไม่ผ่านเงื่อนไข แสดงด้วยกรอบสีแดงดังรูป</a:t>
            </a:r>
            <a:endParaRPr lang="en-US"/>
          </a:p>
          <a:p>
            <a:endParaRPr lang="en-US"/>
          </a:p>
        </p:txBody>
      </p:sp>
    </p:spTree>
    <p:extLst>
      <p:ext uri="{BB962C8B-B14F-4D97-AF65-F5344CB8AC3E}">
        <p14:creationId xmlns:p14="http://schemas.microsoft.com/office/powerpoint/2010/main" val="2808828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a:t>Next, for this term's work, we focus on developing a model to predict </a:t>
            </a:r>
            <a:r>
              <a:rPr lang="en-US" err="1"/>
              <a:t>Psat</a:t>
            </a:r>
            <a:r>
              <a:rPr lang="en-US"/>
              <a:t>, a property that depends not only on the substance species but also on its temperature.</a:t>
            </a:r>
          </a:p>
          <a:p>
            <a:pPr>
              <a:buFont typeface="Arial" panose="020B0604020202020204" pitchFamily="34" charset="0"/>
              <a:buChar char="•"/>
            </a:pPr>
            <a:r>
              <a:rPr lang="en-US"/>
              <a:t>The process begins with data collection from the sources listed in the table. However, only 2246 substances fall within our study's scope.</a:t>
            </a:r>
          </a:p>
          <a:p>
            <a:endParaRPr lang="en-US"/>
          </a:p>
          <a:p>
            <a:endParaRPr lang="en-US"/>
          </a:p>
          <a:p>
            <a:r>
              <a:rPr lang="th-TH"/>
              <a:t>ถัดมาจะเป็นงานของเทอมนี้นะครับ คือ การพัฒนาแบบจำลองทำนาย </a:t>
            </a:r>
            <a:r>
              <a:rPr lang="en-US" err="1"/>
              <a:t>Psat</a:t>
            </a:r>
            <a:r>
              <a:rPr lang="en-US"/>
              <a:t> </a:t>
            </a:r>
            <a:r>
              <a:rPr lang="th-TH"/>
              <a:t>ซึ่งเป็นสมบัติที่ไม่ได้ขึ้นอยู่กับแค่ชนิดสารแล้วนะครับ แต่ยังขึ้นกับอุณหภูมิของสารดังกล่าวด้วย</a:t>
            </a:r>
            <a:endParaRPr lang="en-US"/>
          </a:p>
          <a:p>
            <a:r>
              <a:rPr lang="th-TH"/>
              <a:t>โดยเริ่มต้นจาก การเก็บข้อมูลนะครับ โดยเก็บจากแหล่งข้อมูลในตารางนี้นะครับ แต่สารที่ตรงขอบเขตการศึกษาของเรา จะมีอยู่เพียง 2246 ชนิดเท่านั้น</a:t>
            </a:r>
          </a:p>
          <a:p>
            <a:endParaRPr lang="en-US"/>
          </a:p>
        </p:txBody>
      </p:sp>
    </p:spTree>
    <p:extLst>
      <p:ext uri="{BB962C8B-B14F-4D97-AF65-F5344CB8AC3E}">
        <p14:creationId xmlns:p14="http://schemas.microsoft.com/office/powerpoint/2010/main" val="8444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Since the database information, as shown above, does not include SMILES molecular formulas, we utilize the PubChem database to retrieve the SMILES data for each substance.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h-TH"/>
              <a:t>ถัดมานะครับ เนื่องจากข้อมูลที่ได้จากฐานข้อมูลเป็นดังตารางข้างบนนะครับ ซึ่งไม่มีสูตรโมเลกุล </a:t>
            </a:r>
            <a:r>
              <a:rPr lang="en-US"/>
              <a:t>SMILES </a:t>
            </a:r>
            <a:r>
              <a:rPr lang="th-TH"/>
              <a:t>แสดงไว้ จึงต้องใช้ฐานข้อมูลที่มีชื่อว่า </a:t>
            </a:r>
            <a:r>
              <a:rPr lang="en-US"/>
              <a:t>PubChem </a:t>
            </a:r>
            <a:r>
              <a:rPr lang="th-TH"/>
              <a:t>ทำการดึงข้อมูล </a:t>
            </a:r>
            <a:r>
              <a:rPr lang="en-US"/>
              <a:t>SMILES </a:t>
            </a:r>
            <a:r>
              <a:rPr lang="th-TH"/>
              <a:t>ของสารแต่ละชนิดมา</a:t>
            </a:r>
          </a:p>
          <a:p>
            <a:pPr marL="158750" indent="0">
              <a:buNone/>
            </a:pPr>
            <a:endParaRPr lang="en-US"/>
          </a:p>
        </p:txBody>
      </p:sp>
    </p:spTree>
    <p:extLst>
      <p:ext uri="{BB962C8B-B14F-4D97-AF65-F5344CB8AC3E}">
        <p14:creationId xmlns:p14="http://schemas.microsoft.com/office/powerpoint/2010/main" val="1304617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Next, we calculate the vapor pressure using the Antoine Equation at 5 points within the temperature range of </a:t>
            </a:r>
            <a:r>
              <a:rPr lang="en-US" dirty="0" err="1"/>
              <a:t>Tmin</a:t>
            </a:r>
            <a:r>
              <a:rPr lang="en-US" dirty="0"/>
              <a:t> to </a:t>
            </a:r>
            <a:r>
              <a:rPr lang="en-US" dirty="0" err="1"/>
              <a:t>Tmax</a:t>
            </a:r>
            <a:r>
              <a:rPr lang="en-US" dirty="0"/>
              <a:t>.</a:t>
            </a:r>
          </a:p>
        </p:txBody>
      </p:sp>
    </p:spTree>
    <p:extLst>
      <p:ext uri="{BB962C8B-B14F-4D97-AF65-F5344CB8AC3E}">
        <p14:creationId xmlns:p14="http://schemas.microsoft.com/office/powerpoint/2010/main" val="1048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The vapor pressures for each substance are shown in table 6. Subsequently, we used a boxplot to visualize the distribution of the vapor pressure data and identify any outliers.</a:t>
            </a:r>
          </a:p>
        </p:txBody>
      </p:sp>
    </p:spTree>
    <p:extLst>
      <p:ext uri="{BB962C8B-B14F-4D97-AF65-F5344CB8AC3E}">
        <p14:creationId xmlns:p14="http://schemas.microsoft.com/office/powerpoint/2010/main" val="261122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8"/>
        <p:cNvGrpSpPr/>
        <p:nvPr/>
      </p:nvGrpSpPr>
      <p:grpSpPr>
        <a:xfrm>
          <a:off x="0" y="0"/>
          <a:ext cx="0" cy="0"/>
          <a:chOff x="0" y="0"/>
          <a:chExt cx="0" cy="0"/>
        </a:xfrm>
      </p:grpSpPr>
      <p:sp>
        <p:nvSpPr>
          <p:cNvPr id="12" name="Google Shape;12;p2"/>
          <p:cNvSpPr/>
          <p:nvPr/>
        </p:nvSpPr>
        <p:spPr>
          <a:xfrm>
            <a:off x="-675057" y="267203"/>
            <a:ext cx="2707970" cy="416396"/>
          </a:xfrm>
          <a:custGeom>
            <a:avLst/>
            <a:gdLst/>
            <a:ahLst/>
            <a:cxnLst/>
            <a:rect l="l" t="t" r="r" b="b"/>
            <a:pathLst>
              <a:path w="49093" h="10539" extrusionOk="0">
                <a:moveTo>
                  <a:pt x="0" y="1"/>
                </a:moveTo>
                <a:lnTo>
                  <a:pt x="0" y="10538"/>
                </a:lnTo>
                <a:lnTo>
                  <a:pt x="49093" y="10538"/>
                </a:lnTo>
                <a:lnTo>
                  <a:pt x="49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21688" y="-96475"/>
            <a:ext cx="7311793" cy="346248"/>
          </a:xfrm>
          <a:custGeom>
            <a:avLst/>
            <a:gdLst/>
            <a:ahLst/>
            <a:cxnLst/>
            <a:rect l="l" t="t" r="r" b="b"/>
            <a:pathLst>
              <a:path w="205879" h="8763" extrusionOk="0">
                <a:moveTo>
                  <a:pt x="1" y="0"/>
                </a:moveTo>
                <a:lnTo>
                  <a:pt x="1" y="8763"/>
                </a:lnTo>
                <a:lnTo>
                  <a:pt x="205879" y="8763"/>
                </a:lnTo>
                <a:lnTo>
                  <a:pt x="20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4525" y="4908051"/>
            <a:ext cx="9904631" cy="374750"/>
          </a:xfrm>
          <a:custGeom>
            <a:avLst/>
            <a:gdLst/>
            <a:ahLst/>
            <a:cxnLst/>
            <a:rect l="l" t="t" r="r" b="b"/>
            <a:pathLst>
              <a:path w="231606" h="8763" extrusionOk="0">
                <a:moveTo>
                  <a:pt x="0" y="1"/>
                </a:moveTo>
                <a:lnTo>
                  <a:pt x="0" y="8763"/>
                </a:lnTo>
                <a:lnTo>
                  <a:pt x="231606" y="8763"/>
                </a:lnTo>
                <a:lnTo>
                  <a:pt x="231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999937" y="4820250"/>
            <a:ext cx="5906958" cy="380095"/>
          </a:xfrm>
          <a:custGeom>
            <a:avLst/>
            <a:gdLst/>
            <a:ahLst/>
            <a:cxnLst/>
            <a:rect l="l" t="t" r="r" b="b"/>
            <a:pathLst>
              <a:path w="138126" h="8888" extrusionOk="0">
                <a:moveTo>
                  <a:pt x="1" y="1"/>
                </a:moveTo>
                <a:lnTo>
                  <a:pt x="1" y="8888"/>
                </a:lnTo>
                <a:lnTo>
                  <a:pt x="138126" y="8888"/>
                </a:lnTo>
                <a:lnTo>
                  <a:pt x="138126" y="1"/>
                </a:lnTo>
                <a:close/>
              </a:path>
            </a:pathLst>
          </a:custGeom>
          <a:solidFill>
            <a:schemeClr val="dk2"/>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p2">
            <a:extLst>
              <a:ext uri="{FF2B5EF4-FFF2-40B4-BE49-F238E27FC236}">
                <a16:creationId xmlns:a16="http://schemas.microsoft.com/office/drawing/2014/main" id="{5CD854FC-1D1F-F34B-3B8A-AB7EA5592A92}"/>
              </a:ext>
            </a:extLst>
          </p:cNvPr>
          <p:cNvSpPr/>
          <p:nvPr userDrawn="1"/>
        </p:nvSpPr>
        <p:spPr>
          <a:xfrm>
            <a:off x="-363368" y="0"/>
            <a:ext cx="5906958" cy="380095"/>
          </a:xfrm>
          <a:custGeom>
            <a:avLst/>
            <a:gdLst/>
            <a:ahLst/>
            <a:cxnLst/>
            <a:rect l="l" t="t" r="r" b="b"/>
            <a:pathLst>
              <a:path w="138126" h="8888" extrusionOk="0">
                <a:moveTo>
                  <a:pt x="1" y="1"/>
                </a:moveTo>
                <a:lnTo>
                  <a:pt x="1" y="8888"/>
                </a:lnTo>
                <a:lnTo>
                  <a:pt x="138126" y="8888"/>
                </a:lnTo>
                <a:lnTo>
                  <a:pt x="138126" y="1"/>
                </a:lnTo>
                <a:close/>
              </a:path>
            </a:pathLst>
          </a:custGeom>
          <a:solidFill>
            <a:schemeClr val="dk2"/>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3DCD-557E-F89F-F001-6A3C5759D2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1ED10B-FE9E-3154-2010-1FA7656E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73F6B-F3DA-2E45-8229-10EB46EBE033}"/>
              </a:ext>
            </a:extLst>
          </p:cNvPr>
          <p:cNvSpPr>
            <a:spLocks noGrp="1"/>
          </p:cNvSpPr>
          <p:nvPr>
            <p:ph type="dt" sz="half" idx="10"/>
          </p:nvPr>
        </p:nvSpPr>
        <p:spPr/>
        <p:txBody>
          <a:bodyPr/>
          <a:lstStyle/>
          <a:p>
            <a:fld id="{D0F011B6-4C90-42C4-8F53-56AB484CC541}" type="datetimeFigureOut">
              <a:rPr lang="en-US" smtClean="0"/>
              <a:t>4/2/2024</a:t>
            </a:fld>
            <a:endParaRPr lang="en-US"/>
          </a:p>
        </p:txBody>
      </p:sp>
      <p:sp>
        <p:nvSpPr>
          <p:cNvPr id="5" name="Footer Placeholder 4">
            <a:extLst>
              <a:ext uri="{FF2B5EF4-FFF2-40B4-BE49-F238E27FC236}">
                <a16:creationId xmlns:a16="http://schemas.microsoft.com/office/drawing/2014/main" id="{10F85C72-F6D5-838D-8263-F8C67ADC9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7D1B2-A0C7-EF5D-BDAD-C27FA6C74D3B}"/>
              </a:ext>
            </a:extLst>
          </p:cNvPr>
          <p:cNvSpPr>
            <a:spLocks noGrp="1"/>
          </p:cNvSpPr>
          <p:nvPr>
            <p:ph type="sldNum" sz="quarter" idx="12"/>
          </p:nvPr>
        </p:nvSpPr>
        <p:spPr/>
        <p:txBody>
          <a:bodyPr/>
          <a:lstStyle/>
          <a:p>
            <a:fld id="{FD5421DD-3B09-4FAE-AB58-AFD25A6BF38E}" type="slidenum">
              <a:rPr lang="en-US" smtClean="0"/>
              <a:t>‹#›</a:t>
            </a:fld>
            <a:endParaRPr lang="en-US"/>
          </a:p>
        </p:txBody>
      </p:sp>
    </p:spTree>
    <p:extLst>
      <p:ext uri="{BB962C8B-B14F-4D97-AF65-F5344CB8AC3E}">
        <p14:creationId xmlns:p14="http://schemas.microsoft.com/office/powerpoint/2010/main" val="826542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35"/>
        <p:cNvGrpSpPr/>
        <p:nvPr/>
      </p:nvGrpSpPr>
      <p:grpSpPr>
        <a:xfrm>
          <a:off x="0" y="0"/>
          <a:ext cx="0" cy="0"/>
          <a:chOff x="0" y="0"/>
          <a:chExt cx="0" cy="0"/>
        </a:xfrm>
      </p:grpSpPr>
      <p:sp>
        <p:nvSpPr>
          <p:cNvPr id="3" name="Google Shape;42;p5">
            <a:extLst>
              <a:ext uri="{FF2B5EF4-FFF2-40B4-BE49-F238E27FC236}">
                <a16:creationId xmlns:a16="http://schemas.microsoft.com/office/drawing/2014/main" id="{DA6F4F49-223A-CBB7-D526-9A95AA93A102}"/>
              </a:ext>
            </a:extLst>
          </p:cNvPr>
          <p:cNvSpPr/>
          <p:nvPr userDrawn="1"/>
        </p:nvSpPr>
        <p:spPr>
          <a:xfrm>
            <a:off x="8690238" y="4745639"/>
            <a:ext cx="570640"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tx1"/>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756119" y="-90697"/>
            <a:ext cx="5429029" cy="231080"/>
          </a:xfrm>
          <a:custGeom>
            <a:avLst/>
            <a:gdLst/>
            <a:ahLst/>
            <a:cxnLst/>
            <a:rect l="l" t="t" r="r" b="b"/>
            <a:pathLst>
              <a:path w="205879" h="8763" extrusionOk="0">
                <a:moveTo>
                  <a:pt x="1" y="0"/>
                </a:moveTo>
                <a:lnTo>
                  <a:pt x="1" y="8763"/>
                </a:lnTo>
                <a:lnTo>
                  <a:pt x="205879" y="8763"/>
                </a:lnTo>
                <a:lnTo>
                  <a:pt x="205879"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459925" y="-53573"/>
            <a:ext cx="3642224"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dk2"/>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81100" y="4832751"/>
            <a:ext cx="5010175" cy="375051"/>
          </a:xfrm>
          <a:custGeom>
            <a:avLst/>
            <a:gdLst/>
            <a:ahLst/>
            <a:cxnLst/>
            <a:rect l="l" t="t" r="r" b="b"/>
            <a:pathLst>
              <a:path w="138126" h="8888" extrusionOk="0">
                <a:moveTo>
                  <a:pt x="1" y="1"/>
                </a:moveTo>
                <a:lnTo>
                  <a:pt x="1" y="8888"/>
                </a:lnTo>
                <a:lnTo>
                  <a:pt x="138126" y="8888"/>
                </a:lnTo>
                <a:lnTo>
                  <a:pt x="138126" y="1"/>
                </a:lnTo>
                <a:close/>
              </a:path>
            </a:pathLst>
          </a:custGeom>
          <a:solidFill>
            <a:schemeClr val="dk2"/>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3">
            <a:extLst>
              <a:ext uri="{FF2B5EF4-FFF2-40B4-BE49-F238E27FC236}">
                <a16:creationId xmlns:a16="http://schemas.microsoft.com/office/drawing/2014/main" id="{22F23706-6085-141D-75D6-D85DD7FAD3CC}"/>
              </a:ext>
            </a:extLst>
          </p:cNvPr>
          <p:cNvSpPr>
            <a:spLocks noGrp="1"/>
          </p:cNvSpPr>
          <p:nvPr>
            <p:ph type="sldNum" sz="quarter" idx="10"/>
          </p:nvPr>
        </p:nvSpPr>
        <p:spPr>
          <a:xfrm>
            <a:off x="7086600" y="4752514"/>
            <a:ext cx="2057400" cy="274637"/>
          </a:xfrm>
          <a:prstGeom prst="rect">
            <a:avLst/>
          </a:prstGeom>
        </p:spPr>
        <p:txBody>
          <a:bodyPr vert="horz" lIns="91440" tIns="45720" rIns="91440" bIns="45720" rtlCol="0" anchor="ctr"/>
          <a:lstStyle>
            <a:lvl1pPr algn="r">
              <a:defRPr sz="1600">
                <a:solidFill>
                  <a:schemeClr val="bg1"/>
                </a:solidFill>
              </a:defRPr>
            </a:lvl1pPr>
          </a:lstStyle>
          <a:p>
            <a:fld id="{E8495C6F-F2B9-460A-BCD3-4531F8558E3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userDrawn="1">
  <p:cSld name="Main point">
    <p:spTree>
      <p:nvGrpSpPr>
        <p:cNvPr id="1" name="Shape 64"/>
        <p:cNvGrpSpPr/>
        <p:nvPr/>
      </p:nvGrpSpPr>
      <p:grpSpPr>
        <a:xfrm>
          <a:off x="0" y="0"/>
          <a:ext cx="0" cy="0"/>
          <a:chOff x="0" y="0"/>
          <a:chExt cx="0" cy="0"/>
        </a:xfrm>
      </p:grpSpPr>
      <p:sp>
        <p:nvSpPr>
          <p:cNvPr id="67" name="Google Shape;67;p8"/>
          <p:cNvSpPr/>
          <p:nvPr/>
        </p:nvSpPr>
        <p:spPr>
          <a:xfrm>
            <a:off x="-546461" y="-200633"/>
            <a:ext cx="2707970" cy="416396"/>
          </a:xfrm>
          <a:custGeom>
            <a:avLst/>
            <a:gdLst/>
            <a:ahLst/>
            <a:cxnLst/>
            <a:rect l="l" t="t" r="r" b="b"/>
            <a:pathLst>
              <a:path w="49093" h="10539" extrusionOk="0">
                <a:moveTo>
                  <a:pt x="0" y="1"/>
                </a:moveTo>
                <a:lnTo>
                  <a:pt x="0" y="10538"/>
                </a:lnTo>
                <a:lnTo>
                  <a:pt x="49093" y="10538"/>
                </a:lnTo>
                <a:lnTo>
                  <a:pt x="49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2161509" y="-302587"/>
            <a:ext cx="7311793" cy="346248"/>
          </a:xfrm>
          <a:custGeom>
            <a:avLst/>
            <a:gdLst/>
            <a:ahLst/>
            <a:cxnLst/>
            <a:rect l="l" t="t" r="r" b="b"/>
            <a:pathLst>
              <a:path w="205879" h="8763" extrusionOk="0">
                <a:moveTo>
                  <a:pt x="1" y="0"/>
                </a:moveTo>
                <a:lnTo>
                  <a:pt x="1" y="8763"/>
                </a:lnTo>
                <a:lnTo>
                  <a:pt x="205879" y="8763"/>
                </a:lnTo>
                <a:lnTo>
                  <a:pt x="20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94525" y="-245545"/>
            <a:ext cx="5420174" cy="351148"/>
          </a:xfrm>
          <a:custGeom>
            <a:avLst/>
            <a:gdLst/>
            <a:ahLst/>
            <a:cxnLst/>
            <a:rect l="l" t="t" r="r" b="b"/>
            <a:pathLst>
              <a:path w="138120" h="8887" extrusionOk="0">
                <a:moveTo>
                  <a:pt x="1" y="0"/>
                </a:moveTo>
                <a:lnTo>
                  <a:pt x="1" y="8887"/>
                </a:lnTo>
                <a:lnTo>
                  <a:pt x="138120" y="8887"/>
                </a:lnTo>
                <a:lnTo>
                  <a:pt x="138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34364" y="5040395"/>
            <a:ext cx="8456470" cy="274637"/>
          </a:xfrm>
          <a:custGeom>
            <a:avLst/>
            <a:gdLst/>
            <a:ahLst/>
            <a:cxnLst/>
            <a:rect l="l" t="t" r="r" b="b"/>
            <a:pathLst>
              <a:path w="231606" h="8763" extrusionOk="0">
                <a:moveTo>
                  <a:pt x="0" y="1"/>
                </a:moveTo>
                <a:lnTo>
                  <a:pt x="0" y="8763"/>
                </a:lnTo>
                <a:lnTo>
                  <a:pt x="231606" y="8763"/>
                </a:lnTo>
                <a:lnTo>
                  <a:pt x="231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13923" y="4952595"/>
            <a:ext cx="5906958" cy="380095"/>
          </a:xfrm>
          <a:custGeom>
            <a:avLst/>
            <a:gdLst/>
            <a:ahLst/>
            <a:cxnLst/>
            <a:rect l="l" t="t" r="r" b="b"/>
            <a:pathLst>
              <a:path w="138126" h="8888" extrusionOk="0">
                <a:moveTo>
                  <a:pt x="1" y="1"/>
                </a:moveTo>
                <a:lnTo>
                  <a:pt x="1" y="8888"/>
                </a:lnTo>
                <a:lnTo>
                  <a:pt x="138126" y="8888"/>
                </a:lnTo>
                <a:lnTo>
                  <a:pt x="138126" y="1"/>
                </a:lnTo>
                <a:close/>
              </a:path>
            </a:pathLst>
          </a:custGeom>
          <a:solidFill>
            <a:schemeClr val="dk2"/>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2;p5">
            <a:extLst>
              <a:ext uri="{FF2B5EF4-FFF2-40B4-BE49-F238E27FC236}">
                <a16:creationId xmlns:a16="http://schemas.microsoft.com/office/drawing/2014/main" id="{C914BE55-8870-B5EE-32EC-C15764161F98}"/>
              </a:ext>
            </a:extLst>
          </p:cNvPr>
          <p:cNvSpPr/>
          <p:nvPr userDrawn="1"/>
        </p:nvSpPr>
        <p:spPr>
          <a:xfrm>
            <a:off x="8690238" y="4745639"/>
            <a:ext cx="570640"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tx1"/>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3">
            <a:extLst>
              <a:ext uri="{FF2B5EF4-FFF2-40B4-BE49-F238E27FC236}">
                <a16:creationId xmlns:a16="http://schemas.microsoft.com/office/drawing/2014/main" id="{6C92192C-2CEA-912F-259C-025E57AA0B78}"/>
              </a:ext>
            </a:extLst>
          </p:cNvPr>
          <p:cNvSpPr>
            <a:spLocks noGrp="1"/>
          </p:cNvSpPr>
          <p:nvPr>
            <p:ph type="sldNum" sz="quarter" idx="10"/>
          </p:nvPr>
        </p:nvSpPr>
        <p:spPr>
          <a:xfrm>
            <a:off x="7086600" y="4752514"/>
            <a:ext cx="2057400" cy="274637"/>
          </a:xfrm>
          <a:prstGeom prst="rect">
            <a:avLst/>
          </a:prstGeom>
        </p:spPr>
        <p:txBody>
          <a:bodyPr vert="horz" lIns="91440" tIns="45720" rIns="91440" bIns="45720" rtlCol="0" anchor="ctr"/>
          <a:lstStyle>
            <a:lvl1pPr algn="r">
              <a:defRPr sz="1600">
                <a:solidFill>
                  <a:schemeClr val="bg1"/>
                </a:solidFill>
              </a:defRPr>
            </a:lvl1pPr>
          </a:lstStyle>
          <a:p>
            <a:fld id="{E8495C6F-F2B9-460A-BCD3-4531F8558E3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userDrawn="1">
  <p:cSld name="Title and text">
    <p:spTree>
      <p:nvGrpSpPr>
        <p:cNvPr id="1" name="Shape 132"/>
        <p:cNvGrpSpPr/>
        <p:nvPr/>
      </p:nvGrpSpPr>
      <p:grpSpPr>
        <a:xfrm>
          <a:off x="0" y="0"/>
          <a:ext cx="0" cy="0"/>
          <a:chOff x="0" y="0"/>
          <a:chExt cx="0" cy="0"/>
        </a:xfrm>
      </p:grpSpPr>
      <p:sp>
        <p:nvSpPr>
          <p:cNvPr id="137" name="Google Shape;137;p16"/>
          <p:cNvSpPr/>
          <p:nvPr/>
        </p:nvSpPr>
        <p:spPr>
          <a:xfrm>
            <a:off x="2169815" y="-271648"/>
            <a:ext cx="7311793" cy="346248"/>
          </a:xfrm>
          <a:custGeom>
            <a:avLst/>
            <a:gdLst/>
            <a:ahLst/>
            <a:cxnLst/>
            <a:rect l="l" t="t" r="r" b="b"/>
            <a:pathLst>
              <a:path w="205879" h="8763" extrusionOk="0">
                <a:moveTo>
                  <a:pt x="1" y="0"/>
                </a:moveTo>
                <a:lnTo>
                  <a:pt x="1" y="8763"/>
                </a:lnTo>
                <a:lnTo>
                  <a:pt x="205879" y="8763"/>
                </a:lnTo>
                <a:lnTo>
                  <a:pt x="20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90778" y="-154690"/>
            <a:ext cx="5375976" cy="351148"/>
          </a:xfrm>
          <a:custGeom>
            <a:avLst/>
            <a:gdLst/>
            <a:ahLst/>
            <a:cxnLst/>
            <a:rect l="l" t="t" r="r" b="b"/>
            <a:pathLst>
              <a:path w="138120" h="8887" extrusionOk="0">
                <a:moveTo>
                  <a:pt x="1" y="0"/>
                </a:moveTo>
                <a:lnTo>
                  <a:pt x="1" y="8887"/>
                </a:lnTo>
                <a:lnTo>
                  <a:pt x="138120" y="8887"/>
                </a:lnTo>
                <a:lnTo>
                  <a:pt x="138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28901" y="5049600"/>
            <a:ext cx="9904631" cy="374750"/>
          </a:xfrm>
          <a:custGeom>
            <a:avLst/>
            <a:gdLst/>
            <a:ahLst/>
            <a:cxnLst/>
            <a:rect l="l" t="t" r="r" b="b"/>
            <a:pathLst>
              <a:path w="231606" h="8763" extrusionOk="0">
                <a:moveTo>
                  <a:pt x="0" y="1"/>
                </a:moveTo>
                <a:lnTo>
                  <a:pt x="0" y="8763"/>
                </a:lnTo>
                <a:lnTo>
                  <a:pt x="231606" y="8763"/>
                </a:lnTo>
                <a:lnTo>
                  <a:pt x="231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4082440" y="4953452"/>
            <a:ext cx="5906958" cy="380095"/>
          </a:xfrm>
          <a:custGeom>
            <a:avLst/>
            <a:gdLst/>
            <a:ahLst/>
            <a:cxnLst/>
            <a:rect l="l" t="t" r="r" b="b"/>
            <a:pathLst>
              <a:path w="138126" h="8888" extrusionOk="0">
                <a:moveTo>
                  <a:pt x="1" y="1"/>
                </a:moveTo>
                <a:lnTo>
                  <a:pt x="1" y="8888"/>
                </a:lnTo>
                <a:lnTo>
                  <a:pt x="138126" y="8888"/>
                </a:lnTo>
                <a:lnTo>
                  <a:pt x="138126" y="1"/>
                </a:lnTo>
                <a:close/>
              </a:path>
            </a:pathLst>
          </a:custGeom>
          <a:solidFill>
            <a:schemeClr val="dk2"/>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2;p5">
            <a:extLst>
              <a:ext uri="{FF2B5EF4-FFF2-40B4-BE49-F238E27FC236}">
                <a16:creationId xmlns:a16="http://schemas.microsoft.com/office/drawing/2014/main" id="{5A6AFA5B-794F-0465-88CB-EE47FDC6B704}"/>
              </a:ext>
            </a:extLst>
          </p:cNvPr>
          <p:cNvSpPr/>
          <p:nvPr userDrawn="1"/>
        </p:nvSpPr>
        <p:spPr>
          <a:xfrm>
            <a:off x="8690238" y="4745639"/>
            <a:ext cx="570640"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tx1"/>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3">
            <a:extLst>
              <a:ext uri="{FF2B5EF4-FFF2-40B4-BE49-F238E27FC236}">
                <a16:creationId xmlns:a16="http://schemas.microsoft.com/office/drawing/2014/main" id="{7941ADA9-DAC1-EA59-13E0-10DDE4C12A1F}"/>
              </a:ext>
            </a:extLst>
          </p:cNvPr>
          <p:cNvSpPr>
            <a:spLocks noGrp="1"/>
          </p:cNvSpPr>
          <p:nvPr>
            <p:ph type="sldNum" sz="quarter" idx="10"/>
          </p:nvPr>
        </p:nvSpPr>
        <p:spPr>
          <a:xfrm>
            <a:off x="7086600" y="4752514"/>
            <a:ext cx="2057400" cy="274637"/>
          </a:xfrm>
          <a:prstGeom prst="rect">
            <a:avLst/>
          </a:prstGeom>
        </p:spPr>
        <p:txBody>
          <a:bodyPr vert="horz" lIns="91440" tIns="45720" rIns="91440" bIns="45720" rtlCol="0" anchor="ctr"/>
          <a:lstStyle>
            <a:lvl1pPr algn="r">
              <a:defRPr sz="1600">
                <a:solidFill>
                  <a:schemeClr val="bg1"/>
                </a:solidFill>
              </a:defRPr>
            </a:lvl1pPr>
          </a:lstStyle>
          <a:p>
            <a:fld id="{E8495C6F-F2B9-460A-BCD3-4531F8558E3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reserve="1" userDrawn="1">
  <p:cSld name="1_Title and text">
    <p:spTree>
      <p:nvGrpSpPr>
        <p:cNvPr id="1" name="Shape 132"/>
        <p:cNvGrpSpPr/>
        <p:nvPr/>
      </p:nvGrpSpPr>
      <p:grpSpPr>
        <a:xfrm>
          <a:off x="0" y="0"/>
          <a:ext cx="0" cy="0"/>
          <a:chOff x="0" y="0"/>
          <a:chExt cx="0" cy="0"/>
        </a:xfrm>
      </p:grpSpPr>
      <p:sp>
        <p:nvSpPr>
          <p:cNvPr id="137" name="Google Shape;137;p16"/>
          <p:cNvSpPr/>
          <p:nvPr/>
        </p:nvSpPr>
        <p:spPr>
          <a:xfrm>
            <a:off x="2169815" y="-271648"/>
            <a:ext cx="7311793" cy="346248"/>
          </a:xfrm>
          <a:custGeom>
            <a:avLst/>
            <a:gdLst/>
            <a:ahLst/>
            <a:cxnLst/>
            <a:rect l="l" t="t" r="r" b="b"/>
            <a:pathLst>
              <a:path w="205879" h="8763" extrusionOk="0">
                <a:moveTo>
                  <a:pt x="1" y="0"/>
                </a:moveTo>
                <a:lnTo>
                  <a:pt x="1" y="8763"/>
                </a:lnTo>
                <a:lnTo>
                  <a:pt x="205879" y="8763"/>
                </a:lnTo>
                <a:lnTo>
                  <a:pt x="20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90778" y="-154690"/>
            <a:ext cx="5375976" cy="351148"/>
          </a:xfrm>
          <a:custGeom>
            <a:avLst/>
            <a:gdLst/>
            <a:ahLst/>
            <a:cxnLst/>
            <a:rect l="l" t="t" r="r" b="b"/>
            <a:pathLst>
              <a:path w="138120" h="8887" extrusionOk="0">
                <a:moveTo>
                  <a:pt x="1" y="0"/>
                </a:moveTo>
                <a:lnTo>
                  <a:pt x="1" y="8887"/>
                </a:lnTo>
                <a:lnTo>
                  <a:pt x="138120" y="8887"/>
                </a:lnTo>
                <a:lnTo>
                  <a:pt x="138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2;p5">
            <a:extLst>
              <a:ext uri="{FF2B5EF4-FFF2-40B4-BE49-F238E27FC236}">
                <a16:creationId xmlns:a16="http://schemas.microsoft.com/office/drawing/2014/main" id="{5A6AFA5B-794F-0465-88CB-EE47FDC6B704}"/>
              </a:ext>
            </a:extLst>
          </p:cNvPr>
          <p:cNvSpPr/>
          <p:nvPr userDrawn="1"/>
        </p:nvSpPr>
        <p:spPr>
          <a:xfrm>
            <a:off x="8690238" y="4745639"/>
            <a:ext cx="570640"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tx1"/>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3">
            <a:extLst>
              <a:ext uri="{FF2B5EF4-FFF2-40B4-BE49-F238E27FC236}">
                <a16:creationId xmlns:a16="http://schemas.microsoft.com/office/drawing/2014/main" id="{7941ADA9-DAC1-EA59-13E0-10DDE4C12A1F}"/>
              </a:ext>
            </a:extLst>
          </p:cNvPr>
          <p:cNvSpPr>
            <a:spLocks noGrp="1"/>
          </p:cNvSpPr>
          <p:nvPr>
            <p:ph type="sldNum" sz="quarter" idx="10"/>
          </p:nvPr>
        </p:nvSpPr>
        <p:spPr>
          <a:xfrm>
            <a:off x="7086600" y="4752514"/>
            <a:ext cx="2057400" cy="274637"/>
          </a:xfrm>
          <a:prstGeom prst="rect">
            <a:avLst/>
          </a:prstGeom>
        </p:spPr>
        <p:txBody>
          <a:bodyPr vert="horz" lIns="91440" tIns="45720" rIns="91440" bIns="45720" rtlCol="0" anchor="ctr"/>
          <a:lstStyle>
            <a:lvl1pPr algn="r">
              <a:defRPr sz="1600">
                <a:solidFill>
                  <a:schemeClr val="bg1"/>
                </a:solidFill>
              </a:defRPr>
            </a:lvl1pPr>
          </a:lstStyle>
          <a:p>
            <a:fld id="{E8495C6F-F2B9-460A-BCD3-4531F8558E37}" type="slidenum">
              <a:rPr lang="en-US" smtClean="0"/>
              <a:pPr/>
              <a:t>‹#›</a:t>
            </a:fld>
            <a:endParaRPr lang="en-US"/>
          </a:p>
        </p:txBody>
      </p:sp>
    </p:spTree>
    <p:extLst>
      <p:ext uri="{BB962C8B-B14F-4D97-AF65-F5344CB8AC3E}">
        <p14:creationId xmlns:p14="http://schemas.microsoft.com/office/powerpoint/2010/main" val="402133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userDrawn="1">
  <p:cSld name="Title and text 2">
    <p:spTree>
      <p:nvGrpSpPr>
        <p:cNvPr id="1" name="Shape 151"/>
        <p:cNvGrpSpPr/>
        <p:nvPr/>
      </p:nvGrpSpPr>
      <p:grpSpPr>
        <a:xfrm>
          <a:off x="0" y="0"/>
          <a:ext cx="0" cy="0"/>
          <a:chOff x="0" y="0"/>
          <a:chExt cx="0" cy="0"/>
        </a:xfrm>
      </p:grpSpPr>
      <p:sp>
        <p:nvSpPr>
          <p:cNvPr id="155" name="Google Shape;155;p18"/>
          <p:cNvSpPr/>
          <p:nvPr userDrawn="1"/>
        </p:nvSpPr>
        <p:spPr>
          <a:xfrm>
            <a:off x="-104812" y="5096131"/>
            <a:ext cx="9353632" cy="211150"/>
          </a:xfrm>
          <a:custGeom>
            <a:avLst/>
            <a:gdLst/>
            <a:ahLst/>
            <a:cxnLst/>
            <a:rect l="l" t="t" r="r" b="b"/>
            <a:pathLst>
              <a:path w="83112" h="8446" extrusionOk="0">
                <a:moveTo>
                  <a:pt x="0" y="0"/>
                </a:moveTo>
                <a:lnTo>
                  <a:pt x="0" y="8445"/>
                </a:lnTo>
                <a:lnTo>
                  <a:pt x="83112" y="8445"/>
                </a:lnTo>
                <a:lnTo>
                  <a:pt x="83112"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2051948" y="5003875"/>
            <a:ext cx="5040103" cy="303400"/>
          </a:xfrm>
          <a:custGeom>
            <a:avLst/>
            <a:gdLst/>
            <a:ahLst/>
            <a:cxnLst/>
            <a:rect l="l" t="t" r="r" b="b"/>
            <a:pathLst>
              <a:path w="44784" h="12136" extrusionOk="0">
                <a:moveTo>
                  <a:pt x="1" y="1"/>
                </a:moveTo>
                <a:lnTo>
                  <a:pt x="1" y="12135"/>
                </a:lnTo>
                <a:lnTo>
                  <a:pt x="44784" y="12135"/>
                </a:lnTo>
                <a:lnTo>
                  <a:pt x="44784" y="1"/>
                </a:lnTo>
                <a:close/>
              </a:path>
            </a:pathLst>
          </a:custGeom>
          <a:solidFill>
            <a:schemeClr val="dk2"/>
          </a:solidFill>
          <a:ln w="125"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rot="10800000">
            <a:off x="2572621" y="-370430"/>
            <a:ext cx="5429029" cy="473531"/>
          </a:xfrm>
          <a:custGeom>
            <a:avLst/>
            <a:gdLst/>
            <a:ahLst/>
            <a:cxnLst/>
            <a:rect l="l" t="t" r="r" b="b"/>
            <a:pathLst>
              <a:path w="205879" h="8763" extrusionOk="0">
                <a:moveTo>
                  <a:pt x="1" y="0"/>
                </a:moveTo>
                <a:lnTo>
                  <a:pt x="1" y="8763"/>
                </a:lnTo>
                <a:lnTo>
                  <a:pt x="205879" y="8763"/>
                </a:lnTo>
                <a:lnTo>
                  <a:pt x="205879"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rot="10800000">
            <a:off x="5947155" y="-265055"/>
            <a:ext cx="3642224" cy="431886"/>
          </a:xfrm>
          <a:custGeom>
            <a:avLst/>
            <a:gdLst/>
            <a:ahLst/>
            <a:cxnLst/>
            <a:rect l="l" t="t" r="r" b="b"/>
            <a:pathLst>
              <a:path w="138120" h="8887" extrusionOk="0">
                <a:moveTo>
                  <a:pt x="1" y="0"/>
                </a:moveTo>
                <a:lnTo>
                  <a:pt x="1" y="8887"/>
                </a:lnTo>
                <a:lnTo>
                  <a:pt x="138120" y="8887"/>
                </a:lnTo>
                <a:lnTo>
                  <a:pt x="138120" y="0"/>
                </a:lnTo>
                <a:close/>
              </a:path>
            </a:pathLst>
          </a:custGeom>
          <a:solidFill>
            <a:schemeClr val="dk2"/>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2;p5">
            <a:extLst>
              <a:ext uri="{FF2B5EF4-FFF2-40B4-BE49-F238E27FC236}">
                <a16:creationId xmlns:a16="http://schemas.microsoft.com/office/drawing/2014/main" id="{0C5EEC1D-899E-680F-8138-495A8A0509EE}"/>
              </a:ext>
            </a:extLst>
          </p:cNvPr>
          <p:cNvSpPr/>
          <p:nvPr userDrawn="1"/>
        </p:nvSpPr>
        <p:spPr>
          <a:xfrm>
            <a:off x="8690238" y="4745639"/>
            <a:ext cx="570640"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tx1"/>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lide Number Placeholder 3">
            <a:extLst>
              <a:ext uri="{FF2B5EF4-FFF2-40B4-BE49-F238E27FC236}">
                <a16:creationId xmlns:a16="http://schemas.microsoft.com/office/drawing/2014/main" id="{85E6EC92-572F-FCBC-41EF-AF3ADCABD915}"/>
              </a:ext>
            </a:extLst>
          </p:cNvPr>
          <p:cNvSpPr>
            <a:spLocks noGrp="1"/>
          </p:cNvSpPr>
          <p:nvPr>
            <p:ph type="sldNum" sz="quarter" idx="10"/>
          </p:nvPr>
        </p:nvSpPr>
        <p:spPr>
          <a:xfrm>
            <a:off x="7086600" y="4752514"/>
            <a:ext cx="2057400" cy="274637"/>
          </a:xfrm>
          <a:prstGeom prst="rect">
            <a:avLst/>
          </a:prstGeom>
        </p:spPr>
        <p:txBody>
          <a:bodyPr vert="horz" lIns="91440" tIns="45720" rIns="91440" bIns="45720" rtlCol="0" anchor="ctr"/>
          <a:lstStyle>
            <a:lvl1pPr algn="r">
              <a:defRPr sz="1600">
                <a:solidFill>
                  <a:schemeClr val="bg1"/>
                </a:solidFill>
              </a:defRPr>
            </a:lvl1pPr>
          </a:lstStyle>
          <a:p>
            <a:fld id="{E8495C6F-F2B9-460A-BCD3-4531F8558E3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userDrawn="1">
  <p:cSld name="Title and three columns">
    <p:spTree>
      <p:nvGrpSpPr>
        <p:cNvPr id="1" name="Shape 202"/>
        <p:cNvGrpSpPr/>
        <p:nvPr/>
      </p:nvGrpSpPr>
      <p:grpSpPr>
        <a:xfrm>
          <a:off x="0" y="0"/>
          <a:ext cx="0" cy="0"/>
          <a:chOff x="0" y="0"/>
          <a:chExt cx="0" cy="0"/>
        </a:xfrm>
      </p:grpSpPr>
      <p:sp>
        <p:nvSpPr>
          <p:cNvPr id="210" name="Google Shape;210;p23"/>
          <p:cNvSpPr/>
          <p:nvPr/>
        </p:nvSpPr>
        <p:spPr>
          <a:xfrm rot="10800000">
            <a:off x="2726650" y="-34826"/>
            <a:ext cx="5429029" cy="231080"/>
          </a:xfrm>
          <a:custGeom>
            <a:avLst/>
            <a:gdLst/>
            <a:ahLst/>
            <a:cxnLst/>
            <a:rect l="l" t="t" r="r" b="b"/>
            <a:pathLst>
              <a:path w="205879" h="8763" extrusionOk="0">
                <a:moveTo>
                  <a:pt x="1" y="0"/>
                </a:moveTo>
                <a:lnTo>
                  <a:pt x="1" y="8763"/>
                </a:lnTo>
                <a:lnTo>
                  <a:pt x="205879" y="8763"/>
                </a:lnTo>
                <a:lnTo>
                  <a:pt x="205879"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rot="10800000">
            <a:off x="5809649" y="-144272"/>
            <a:ext cx="3642224"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dk2"/>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104812" y="4965500"/>
            <a:ext cx="9353632" cy="211150"/>
          </a:xfrm>
          <a:custGeom>
            <a:avLst/>
            <a:gdLst/>
            <a:ahLst/>
            <a:cxnLst/>
            <a:rect l="l" t="t" r="r" b="b"/>
            <a:pathLst>
              <a:path w="83112" h="8446" extrusionOk="0">
                <a:moveTo>
                  <a:pt x="0" y="0"/>
                </a:moveTo>
                <a:lnTo>
                  <a:pt x="0" y="8445"/>
                </a:lnTo>
                <a:lnTo>
                  <a:pt x="83112" y="8445"/>
                </a:lnTo>
                <a:lnTo>
                  <a:pt x="83112"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051574" y="4855525"/>
            <a:ext cx="5040103" cy="303400"/>
          </a:xfrm>
          <a:custGeom>
            <a:avLst/>
            <a:gdLst/>
            <a:ahLst/>
            <a:cxnLst/>
            <a:rect l="l" t="t" r="r" b="b"/>
            <a:pathLst>
              <a:path w="44784" h="12136" extrusionOk="0">
                <a:moveTo>
                  <a:pt x="1" y="1"/>
                </a:moveTo>
                <a:lnTo>
                  <a:pt x="1" y="12135"/>
                </a:lnTo>
                <a:lnTo>
                  <a:pt x="44784" y="12135"/>
                </a:lnTo>
                <a:lnTo>
                  <a:pt x="44784" y="1"/>
                </a:lnTo>
                <a:close/>
              </a:path>
            </a:pathLst>
          </a:custGeom>
          <a:solidFill>
            <a:schemeClr val="dk2"/>
          </a:solidFill>
          <a:ln w="125"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2;p5">
            <a:extLst>
              <a:ext uri="{FF2B5EF4-FFF2-40B4-BE49-F238E27FC236}">
                <a16:creationId xmlns:a16="http://schemas.microsoft.com/office/drawing/2014/main" id="{A0F91E7A-80FF-CBAE-8B5A-48E5AECE7FEE}"/>
              </a:ext>
            </a:extLst>
          </p:cNvPr>
          <p:cNvSpPr/>
          <p:nvPr userDrawn="1"/>
        </p:nvSpPr>
        <p:spPr>
          <a:xfrm>
            <a:off x="8690238" y="4745639"/>
            <a:ext cx="570640"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tx1"/>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3">
            <a:extLst>
              <a:ext uri="{FF2B5EF4-FFF2-40B4-BE49-F238E27FC236}">
                <a16:creationId xmlns:a16="http://schemas.microsoft.com/office/drawing/2014/main" id="{52C83F78-3365-F890-9C17-64F2E4841626}"/>
              </a:ext>
            </a:extLst>
          </p:cNvPr>
          <p:cNvSpPr>
            <a:spLocks noGrp="1"/>
          </p:cNvSpPr>
          <p:nvPr>
            <p:ph type="sldNum" sz="quarter" idx="10"/>
          </p:nvPr>
        </p:nvSpPr>
        <p:spPr>
          <a:xfrm>
            <a:off x="7086600" y="4752514"/>
            <a:ext cx="2057400" cy="274637"/>
          </a:xfrm>
          <a:prstGeom prst="rect">
            <a:avLst/>
          </a:prstGeom>
        </p:spPr>
        <p:txBody>
          <a:bodyPr vert="horz" lIns="91440" tIns="45720" rIns="91440" bIns="45720" rtlCol="0" anchor="ctr"/>
          <a:lstStyle>
            <a:lvl1pPr algn="r">
              <a:defRPr sz="1600">
                <a:solidFill>
                  <a:schemeClr val="bg1"/>
                </a:solidFill>
              </a:defRPr>
            </a:lvl1pPr>
          </a:lstStyle>
          <a:p>
            <a:fld id="{E8495C6F-F2B9-460A-BCD3-4531F8558E3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userDrawn="1">
  <p:cSld name="Title and three columns 1">
    <p:spTree>
      <p:nvGrpSpPr>
        <p:cNvPr id="1" name="Shape 217"/>
        <p:cNvGrpSpPr/>
        <p:nvPr/>
      </p:nvGrpSpPr>
      <p:grpSpPr>
        <a:xfrm>
          <a:off x="0" y="0"/>
          <a:ext cx="0" cy="0"/>
          <a:chOff x="0" y="0"/>
          <a:chExt cx="0" cy="0"/>
        </a:xfrm>
      </p:grpSpPr>
      <p:sp>
        <p:nvSpPr>
          <p:cNvPr id="221" name="Google Shape;221;p24"/>
          <p:cNvSpPr/>
          <p:nvPr/>
        </p:nvSpPr>
        <p:spPr>
          <a:xfrm rot="10800000">
            <a:off x="2686271" y="-88548"/>
            <a:ext cx="5429029" cy="231080"/>
          </a:xfrm>
          <a:custGeom>
            <a:avLst/>
            <a:gdLst/>
            <a:ahLst/>
            <a:cxnLst/>
            <a:rect l="l" t="t" r="r" b="b"/>
            <a:pathLst>
              <a:path w="205879" h="8763" extrusionOk="0">
                <a:moveTo>
                  <a:pt x="1" y="0"/>
                </a:moveTo>
                <a:lnTo>
                  <a:pt x="1" y="8763"/>
                </a:lnTo>
                <a:lnTo>
                  <a:pt x="205879" y="8763"/>
                </a:lnTo>
                <a:lnTo>
                  <a:pt x="205879"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rot="10800000">
            <a:off x="5817269" y="-179433"/>
            <a:ext cx="3642224"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dk2"/>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110268" y="5080210"/>
            <a:ext cx="9353632" cy="211150"/>
          </a:xfrm>
          <a:custGeom>
            <a:avLst/>
            <a:gdLst/>
            <a:ahLst/>
            <a:cxnLst/>
            <a:rect l="l" t="t" r="r" b="b"/>
            <a:pathLst>
              <a:path w="83112" h="8446" extrusionOk="0">
                <a:moveTo>
                  <a:pt x="0" y="0"/>
                </a:moveTo>
                <a:lnTo>
                  <a:pt x="0" y="8445"/>
                </a:lnTo>
                <a:lnTo>
                  <a:pt x="83112" y="8445"/>
                </a:lnTo>
                <a:lnTo>
                  <a:pt x="83112"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059222" y="4987960"/>
            <a:ext cx="5040103" cy="303400"/>
          </a:xfrm>
          <a:custGeom>
            <a:avLst/>
            <a:gdLst/>
            <a:ahLst/>
            <a:cxnLst/>
            <a:rect l="l" t="t" r="r" b="b"/>
            <a:pathLst>
              <a:path w="44784" h="12136" extrusionOk="0">
                <a:moveTo>
                  <a:pt x="1" y="1"/>
                </a:moveTo>
                <a:lnTo>
                  <a:pt x="1" y="12135"/>
                </a:lnTo>
                <a:lnTo>
                  <a:pt x="44784" y="12135"/>
                </a:lnTo>
                <a:lnTo>
                  <a:pt x="44784" y="1"/>
                </a:lnTo>
                <a:close/>
              </a:path>
            </a:pathLst>
          </a:custGeom>
          <a:solidFill>
            <a:schemeClr val="dk2"/>
          </a:solidFill>
          <a:ln w="125"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2;p5">
            <a:extLst>
              <a:ext uri="{FF2B5EF4-FFF2-40B4-BE49-F238E27FC236}">
                <a16:creationId xmlns:a16="http://schemas.microsoft.com/office/drawing/2014/main" id="{9CE9B3DB-9760-8B33-0EF0-0E6E6A8F56CA}"/>
              </a:ext>
            </a:extLst>
          </p:cNvPr>
          <p:cNvSpPr/>
          <p:nvPr userDrawn="1"/>
        </p:nvSpPr>
        <p:spPr>
          <a:xfrm>
            <a:off x="8690238" y="4745639"/>
            <a:ext cx="570640"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tx1"/>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3">
            <a:extLst>
              <a:ext uri="{FF2B5EF4-FFF2-40B4-BE49-F238E27FC236}">
                <a16:creationId xmlns:a16="http://schemas.microsoft.com/office/drawing/2014/main" id="{A361F7B8-EEA4-C882-473D-D90E101DCE74}"/>
              </a:ext>
            </a:extLst>
          </p:cNvPr>
          <p:cNvSpPr>
            <a:spLocks noGrp="1"/>
          </p:cNvSpPr>
          <p:nvPr>
            <p:ph type="sldNum" sz="quarter" idx="10"/>
          </p:nvPr>
        </p:nvSpPr>
        <p:spPr>
          <a:xfrm>
            <a:off x="7086600" y="4752514"/>
            <a:ext cx="2057400" cy="274637"/>
          </a:xfrm>
          <a:prstGeom prst="rect">
            <a:avLst/>
          </a:prstGeom>
        </p:spPr>
        <p:txBody>
          <a:bodyPr vert="horz" lIns="91440" tIns="45720" rIns="91440" bIns="45720" rtlCol="0" anchor="ctr"/>
          <a:lstStyle>
            <a:lvl1pPr algn="r">
              <a:defRPr sz="1600">
                <a:solidFill>
                  <a:schemeClr val="bg1"/>
                </a:solidFill>
              </a:defRPr>
            </a:lvl1pPr>
          </a:lstStyle>
          <a:p>
            <a:fld id="{E8495C6F-F2B9-460A-BCD3-4531F8558E3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50"/>
        <p:cNvGrpSpPr/>
        <p:nvPr/>
      </p:nvGrpSpPr>
      <p:grpSpPr>
        <a:xfrm>
          <a:off x="0" y="0"/>
          <a:ext cx="0" cy="0"/>
          <a:chOff x="0" y="0"/>
          <a:chExt cx="0" cy="0"/>
        </a:xfrm>
      </p:grpSpPr>
      <p:sp>
        <p:nvSpPr>
          <p:cNvPr id="353" name="Google Shape;353;p33"/>
          <p:cNvSpPr/>
          <p:nvPr/>
        </p:nvSpPr>
        <p:spPr>
          <a:xfrm flipH="1">
            <a:off x="-74957" y="-180000"/>
            <a:ext cx="5318311" cy="351148"/>
          </a:xfrm>
          <a:custGeom>
            <a:avLst/>
            <a:gdLst/>
            <a:ahLst/>
            <a:cxnLst/>
            <a:rect l="l" t="t" r="r" b="b"/>
            <a:pathLst>
              <a:path w="138120" h="8887" extrusionOk="0">
                <a:moveTo>
                  <a:pt x="1" y="0"/>
                </a:moveTo>
                <a:lnTo>
                  <a:pt x="1" y="8887"/>
                </a:lnTo>
                <a:lnTo>
                  <a:pt x="138120" y="8887"/>
                </a:lnTo>
                <a:lnTo>
                  <a:pt x="138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2;p5">
            <a:extLst>
              <a:ext uri="{FF2B5EF4-FFF2-40B4-BE49-F238E27FC236}">
                <a16:creationId xmlns:a16="http://schemas.microsoft.com/office/drawing/2014/main" id="{217C1453-4D26-6246-6D3D-7BB49AFFBE3B}"/>
              </a:ext>
            </a:extLst>
          </p:cNvPr>
          <p:cNvSpPr/>
          <p:nvPr userDrawn="1"/>
        </p:nvSpPr>
        <p:spPr>
          <a:xfrm>
            <a:off x="8690238" y="4745639"/>
            <a:ext cx="570640" cy="303402"/>
          </a:xfrm>
          <a:custGeom>
            <a:avLst/>
            <a:gdLst/>
            <a:ahLst/>
            <a:cxnLst/>
            <a:rect l="l" t="t" r="r" b="b"/>
            <a:pathLst>
              <a:path w="138120" h="8887" extrusionOk="0">
                <a:moveTo>
                  <a:pt x="1" y="0"/>
                </a:moveTo>
                <a:lnTo>
                  <a:pt x="1" y="8887"/>
                </a:lnTo>
                <a:lnTo>
                  <a:pt x="138120" y="8887"/>
                </a:lnTo>
                <a:lnTo>
                  <a:pt x="138120" y="0"/>
                </a:lnTo>
                <a:close/>
              </a:path>
            </a:pathLst>
          </a:custGeom>
          <a:solidFill>
            <a:schemeClr val="tx1"/>
          </a:solidFill>
          <a:ln w="250" cap="flat" cmpd="sng">
            <a:noFill/>
            <a:prstDash val="solid"/>
            <a:miter lim="1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3">
            <a:extLst>
              <a:ext uri="{FF2B5EF4-FFF2-40B4-BE49-F238E27FC236}">
                <a16:creationId xmlns:a16="http://schemas.microsoft.com/office/drawing/2014/main" id="{76C388C0-6691-E863-48EB-5F24009AC7E3}"/>
              </a:ext>
            </a:extLst>
          </p:cNvPr>
          <p:cNvSpPr>
            <a:spLocks noGrp="1"/>
          </p:cNvSpPr>
          <p:nvPr>
            <p:ph type="sldNum" sz="quarter" idx="10"/>
          </p:nvPr>
        </p:nvSpPr>
        <p:spPr>
          <a:xfrm>
            <a:off x="7086600" y="4752514"/>
            <a:ext cx="2057400" cy="274637"/>
          </a:xfrm>
          <a:prstGeom prst="rect">
            <a:avLst/>
          </a:prstGeom>
        </p:spPr>
        <p:txBody>
          <a:bodyPr vert="horz" lIns="91440" tIns="45720" rIns="91440" bIns="45720" rtlCol="0" anchor="ctr"/>
          <a:lstStyle>
            <a:lvl1pPr algn="r">
              <a:defRPr sz="1600">
                <a:solidFill>
                  <a:schemeClr val="bg1"/>
                </a:solidFill>
              </a:defRPr>
            </a:lvl1pPr>
          </a:lstStyle>
          <a:p>
            <a:fld id="{E8495C6F-F2B9-460A-BCD3-4531F8558E3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1pPr>
            <a:lvl2pPr lvl="1"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2pPr>
            <a:lvl3pPr lvl="2"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3pPr>
            <a:lvl4pPr lvl="3"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4pPr>
            <a:lvl5pPr lvl="4"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5pPr>
            <a:lvl6pPr lvl="5"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6pPr>
            <a:lvl7pPr lvl="6"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7pPr>
            <a:lvl8pPr lvl="7"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8pPr>
            <a:lvl9pPr lvl="8"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Public Sans Medium"/>
              <a:buChar char="●"/>
              <a:defRPr>
                <a:solidFill>
                  <a:schemeClr val="dk2"/>
                </a:solidFill>
                <a:latin typeface="Public Sans Medium"/>
                <a:ea typeface="Public Sans Medium"/>
                <a:cs typeface="Public Sans Medium"/>
                <a:sym typeface="Public Sans Medium"/>
              </a:defRPr>
            </a:lvl1pPr>
            <a:lvl2pPr marL="914400" lvl="1" indent="-317500">
              <a:lnSpc>
                <a:spcPct val="100000"/>
              </a:lnSpc>
              <a:spcBef>
                <a:spcPts val="1600"/>
              </a:spcBef>
              <a:spcAft>
                <a:spcPts val="0"/>
              </a:spcAft>
              <a:buClr>
                <a:schemeClr val="dk2"/>
              </a:buClr>
              <a:buSzPts val="1400"/>
              <a:buFont typeface="Public Sans Medium"/>
              <a:buChar char="○"/>
              <a:defRPr>
                <a:solidFill>
                  <a:schemeClr val="dk2"/>
                </a:solidFill>
                <a:latin typeface="Public Sans Medium"/>
                <a:ea typeface="Public Sans Medium"/>
                <a:cs typeface="Public Sans Medium"/>
                <a:sym typeface="Public Sans Medium"/>
              </a:defRPr>
            </a:lvl2pPr>
            <a:lvl3pPr marL="1371600" lvl="2" indent="-317500">
              <a:lnSpc>
                <a:spcPct val="100000"/>
              </a:lnSpc>
              <a:spcBef>
                <a:spcPts val="1600"/>
              </a:spcBef>
              <a:spcAft>
                <a:spcPts val="0"/>
              </a:spcAft>
              <a:buClr>
                <a:schemeClr val="dk2"/>
              </a:buClr>
              <a:buSzPts val="1400"/>
              <a:buFont typeface="Public Sans Medium"/>
              <a:buChar char="■"/>
              <a:defRPr>
                <a:solidFill>
                  <a:schemeClr val="dk2"/>
                </a:solidFill>
                <a:latin typeface="Public Sans Medium"/>
                <a:ea typeface="Public Sans Medium"/>
                <a:cs typeface="Public Sans Medium"/>
                <a:sym typeface="Public Sans Medium"/>
              </a:defRPr>
            </a:lvl3pPr>
            <a:lvl4pPr marL="1828800" lvl="3" indent="-317500">
              <a:lnSpc>
                <a:spcPct val="100000"/>
              </a:lnSpc>
              <a:spcBef>
                <a:spcPts val="1600"/>
              </a:spcBef>
              <a:spcAft>
                <a:spcPts val="0"/>
              </a:spcAft>
              <a:buClr>
                <a:schemeClr val="dk2"/>
              </a:buClr>
              <a:buSzPts val="1400"/>
              <a:buFont typeface="Public Sans Medium"/>
              <a:buChar char="●"/>
              <a:defRPr>
                <a:solidFill>
                  <a:schemeClr val="dk2"/>
                </a:solidFill>
                <a:latin typeface="Public Sans Medium"/>
                <a:ea typeface="Public Sans Medium"/>
                <a:cs typeface="Public Sans Medium"/>
                <a:sym typeface="Public Sans Medium"/>
              </a:defRPr>
            </a:lvl4pPr>
            <a:lvl5pPr marL="2286000" lvl="4" indent="-317500">
              <a:lnSpc>
                <a:spcPct val="100000"/>
              </a:lnSpc>
              <a:spcBef>
                <a:spcPts val="1600"/>
              </a:spcBef>
              <a:spcAft>
                <a:spcPts val="0"/>
              </a:spcAft>
              <a:buClr>
                <a:schemeClr val="dk2"/>
              </a:buClr>
              <a:buSzPts val="1400"/>
              <a:buFont typeface="Public Sans Medium"/>
              <a:buChar char="○"/>
              <a:defRPr>
                <a:solidFill>
                  <a:schemeClr val="dk2"/>
                </a:solidFill>
                <a:latin typeface="Public Sans Medium"/>
                <a:ea typeface="Public Sans Medium"/>
                <a:cs typeface="Public Sans Medium"/>
                <a:sym typeface="Public Sans Medium"/>
              </a:defRPr>
            </a:lvl5pPr>
            <a:lvl6pPr marL="2743200" lvl="5" indent="-317500">
              <a:lnSpc>
                <a:spcPct val="100000"/>
              </a:lnSpc>
              <a:spcBef>
                <a:spcPts val="1600"/>
              </a:spcBef>
              <a:spcAft>
                <a:spcPts val="0"/>
              </a:spcAft>
              <a:buClr>
                <a:schemeClr val="dk2"/>
              </a:buClr>
              <a:buSzPts val="1400"/>
              <a:buFont typeface="Public Sans Medium"/>
              <a:buChar char="■"/>
              <a:defRPr>
                <a:solidFill>
                  <a:schemeClr val="dk2"/>
                </a:solidFill>
                <a:latin typeface="Public Sans Medium"/>
                <a:ea typeface="Public Sans Medium"/>
                <a:cs typeface="Public Sans Medium"/>
                <a:sym typeface="Public Sans Medium"/>
              </a:defRPr>
            </a:lvl6pPr>
            <a:lvl7pPr marL="3200400" lvl="6" indent="-317500">
              <a:lnSpc>
                <a:spcPct val="100000"/>
              </a:lnSpc>
              <a:spcBef>
                <a:spcPts val="1600"/>
              </a:spcBef>
              <a:spcAft>
                <a:spcPts val="0"/>
              </a:spcAft>
              <a:buClr>
                <a:schemeClr val="dk2"/>
              </a:buClr>
              <a:buSzPts val="1400"/>
              <a:buFont typeface="Public Sans Medium"/>
              <a:buChar char="●"/>
              <a:defRPr>
                <a:solidFill>
                  <a:schemeClr val="dk2"/>
                </a:solidFill>
                <a:latin typeface="Public Sans Medium"/>
                <a:ea typeface="Public Sans Medium"/>
                <a:cs typeface="Public Sans Medium"/>
                <a:sym typeface="Public Sans Medium"/>
              </a:defRPr>
            </a:lvl7pPr>
            <a:lvl8pPr marL="3657600" lvl="7" indent="-317500">
              <a:lnSpc>
                <a:spcPct val="100000"/>
              </a:lnSpc>
              <a:spcBef>
                <a:spcPts val="1600"/>
              </a:spcBef>
              <a:spcAft>
                <a:spcPts val="0"/>
              </a:spcAft>
              <a:buClr>
                <a:schemeClr val="dk2"/>
              </a:buClr>
              <a:buSzPts val="1400"/>
              <a:buFont typeface="Public Sans Medium"/>
              <a:buChar char="○"/>
              <a:defRPr>
                <a:solidFill>
                  <a:schemeClr val="dk2"/>
                </a:solidFill>
                <a:latin typeface="Public Sans Medium"/>
                <a:ea typeface="Public Sans Medium"/>
                <a:cs typeface="Public Sans Medium"/>
                <a:sym typeface="Public Sans Medium"/>
              </a:defRPr>
            </a:lvl8pPr>
            <a:lvl9pPr marL="4114800" lvl="8" indent="-317500">
              <a:lnSpc>
                <a:spcPct val="100000"/>
              </a:lnSpc>
              <a:spcBef>
                <a:spcPts val="1600"/>
              </a:spcBef>
              <a:spcAft>
                <a:spcPts val="1600"/>
              </a:spcAft>
              <a:buClr>
                <a:schemeClr val="dk2"/>
              </a:buClr>
              <a:buSzPts val="1400"/>
              <a:buFont typeface="Public Sans Medium"/>
              <a:buChar char="■"/>
              <a:defRPr>
                <a:solidFill>
                  <a:schemeClr val="dk2"/>
                </a:solidFill>
                <a:latin typeface="Public Sans Medium"/>
                <a:ea typeface="Public Sans Medium"/>
                <a:cs typeface="Public Sans Medium"/>
                <a:sym typeface="Public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62" r:id="rId4"/>
    <p:sldLayoutId id="2147483685" r:id="rId5"/>
    <p:sldLayoutId id="2147483664" r:id="rId6"/>
    <p:sldLayoutId id="2147483669" r:id="rId7"/>
    <p:sldLayoutId id="2147483670" r:id="rId8"/>
    <p:sldLayoutId id="2147483679" r:id="rId9"/>
    <p:sldLayoutId id="214748368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hemicals.readthedocs.io/chemicals.vapor_pressure.html?highlight=vapor%20pressure#rc9de082557a5-4"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pubchempy.readthedocs.io/en/latest/guide/gettingstarted.html/"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jpe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2FC9276-082D-3857-7F4E-9F5267A22D70}"/>
              </a:ext>
            </a:extLst>
          </p:cNvPr>
          <p:cNvSpPr>
            <a:spLocks noGrp="1"/>
          </p:cNvSpPr>
          <p:nvPr>
            <p:ph type="ctrTitle" idx="4294967295"/>
          </p:nvPr>
        </p:nvSpPr>
        <p:spPr>
          <a:xfrm>
            <a:off x="2" y="1098698"/>
            <a:ext cx="9143999" cy="1012749"/>
          </a:xfrm>
        </p:spPr>
        <p:txBody>
          <a:bodyPr/>
          <a:lstStyle/>
          <a:p>
            <a:pPr algn="ctr">
              <a:lnSpc>
                <a:spcPct val="100000"/>
              </a:lnSpc>
            </a:pPr>
            <a:r>
              <a:rPr lang="en-US" sz="2800" b="1">
                <a:solidFill>
                  <a:schemeClr val="tx1"/>
                </a:solidFill>
                <a:latin typeface="Gotham"/>
              </a:rPr>
              <a:t>Fingerprint-Based Machine Learning </a:t>
            </a:r>
            <a:br>
              <a:rPr lang="en-US" sz="2800" b="1">
                <a:solidFill>
                  <a:schemeClr val="tx1"/>
                </a:solidFill>
                <a:latin typeface="Gotham"/>
              </a:rPr>
            </a:br>
            <a:r>
              <a:rPr lang="en-US" sz="2800" b="1">
                <a:solidFill>
                  <a:schemeClr val="tx1"/>
                </a:solidFill>
                <a:latin typeface="Gotham"/>
              </a:rPr>
              <a:t>Prediction of Chemical Properties</a:t>
            </a:r>
          </a:p>
        </p:txBody>
      </p:sp>
      <p:pic>
        <p:nvPicPr>
          <p:cNvPr id="3074" name="Picture 2" descr="About Us – ตราสัญลักษณ์ – School of Engineering">
            <a:extLst>
              <a:ext uri="{FF2B5EF4-FFF2-40B4-BE49-F238E27FC236}">
                <a16:creationId xmlns:a16="http://schemas.microsoft.com/office/drawing/2014/main" id="{4DE635F2-B0F9-512F-6306-89FC11348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734" y="259281"/>
            <a:ext cx="932685" cy="839417"/>
          </a:xfrm>
          <a:prstGeom prst="rect">
            <a:avLst/>
          </a:prstGeom>
          <a:noFill/>
          <a:extLst>
            <a:ext uri="{909E8E84-426E-40DD-AFC4-6F175D3DCCD1}">
              <a14:hiddenFill xmlns:a14="http://schemas.microsoft.com/office/drawing/2010/main">
                <a:solidFill>
                  <a:srgbClr val="FFFFFF"/>
                </a:solidFill>
              </a14:hiddenFill>
            </a:ext>
          </a:extLst>
        </p:spPr>
      </p:pic>
      <p:sp>
        <p:nvSpPr>
          <p:cNvPr id="18" name="Subtitle 5">
            <a:extLst>
              <a:ext uri="{FF2B5EF4-FFF2-40B4-BE49-F238E27FC236}">
                <a16:creationId xmlns:a16="http://schemas.microsoft.com/office/drawing/2014/main" id="{57D5E146-4D5E-9C8C-AE67-D4D72756A44F}"/>
              </a:ext>
            </a:extLst>
          </p:cNvPr>
          <p:cNvSpPr txBox="1">
            <a:spLocks/>
          </p:cNvSpPr>
          <p:nvPr/>
        </p:nvSpPr>
        <p:spPr>
          <a:xfrm>
            <a:off x="4821556" y="468561"/>
            <a:ext cx="3431858" cy="4208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b="1">
                <a:latin typeface="Gotham"/>
              </a:rPr>
              <a:t>Department of Chemical Engineering, </a:t>
            </a:r>
          </a:p>
          <a:p>
            <a:pPr algn="r"/>
            <a:r>
              <a:rPr lang="en-US" sz="1200" b="1">
                <a:latin typeface="Gotham"/>
              </a:rPr>
              <a:t>King monkut’s Institute of Technology Ladkrabang</a:t>
            </a:r>
          </a:p>
        </p:txBody>
      </p:sp>
      <p:graphicFrame>
        <p:nvGraphicFramePr>
          <p:cNvPr id="4" name="Table 3">
            <a:extLst>
              <a:ext uri="{FF2B5EF4-FFF2-40B4-BE49-F238E27FC236}">
                <a16:creationId xmlns:a16="http://schemas.microsoft.com/office/drawing/2014/main" id="{F3E0EC5B-D2EB-E554-2D16-8A01F7249653}"/>
              </a:ext>
            </a:extLst>
          </p:cNvPr>
          <p:cNvGraphicFramePr>
            <a:graphicFrameLocks noGrp="1"/>
          </p:cNvGraphicFramePr>
          <p:nvPr/>
        </p:nvGraphicFramePr>
        <p:xfrm>
          <a:off x="2965449" y="2613365"/>
          <a:ext cx="3408540" cy="741680"/>
        </p:xfrm>
        <a:graphic>
          <a:graphicData uri="http://schemas.openxmlformats.org/drawingml/2006/table">
            <a:tbl>
              <a:tblPr firstRow="1" bandRow="1">
                <a:tableStyleId>{3CAC9012-40DC-43E7-96E5-DB174B47D846}</a:tableStyleId>
              </a:tblPr>
              <a:tblGrid>
                <a:gridCol w="990918">
                  <a:extLst>
                    <a:ext uri="{9D8B030D-6E8A-4147-A177-3AD203B41FA5}">
                      <a16:colId xmlns:a16="http://schemas.microsoft.com/office/drawing/2014/main" val="1888970215"/>
                    </a:ext>
                  </a:extLst>
                </a:gridCol>
                <a:gridCol w="1102043">
                  <a:extLst>
                    <a:ext uri="{9D8B030D-6E8A-4147-A177-3AD203B41FA5}">
                      <a16:colId xmlns:a16="http://schemas.microsoft.com/office/drawing/2014/main" val="3376058011"/>
                    </a:ext>
                  </a:extLst>
                </a:gridCol>
                <a:gridCol w="1315579">
                  <a:extLst>
                    <a:ext uri="{9D8B030D-6E8A-4147-A177-3AD203B41FA5}">
                      <a16:colId xmlns:a16="http://schemas.microsoft.com/office/drawing/2014/main" val="4123882313"/>
                    </a:ext>
                  </a:extLst>
                </a:gridCol>
              </a:tblGrid>
              <a:tr h="370840">
                <a:tc>
                  <a:txBody>
                    <a:bodyPr/>
                    <a:lstStyle/>
                    <a:p>
                      <a:r>
                        <a:rPr lang="en-US" sz="1600" b="1">
                          <a:solidFill>
                            <a:schemeClr val="tx1"/>
                          </a:solidFill>
                          <a:latin typeface="Gotham"/>
                        </a:rPr>
                        <a:t>Sukit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solidFill>
                            <a:schemeClr val="tx1"/>
                          </a:solidFill>
                          <a:latin typeface="Gotham"/>
                        </a:rPr>
                        <a:t>Kerdsawat</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b="1">
                          <a:solidFill>
                            <a:schemeClr val="tx1"/>
                          </a:solidFill>
                          <a:latin typeface="Gotham"/>
                        </a:rPr>
                        <a:t>63010987</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5973858"/>
                  </a:ext>
                </a:extLst>
              </a:tr>
              <a:tr h="370840">
                <a:tc>
                  <a:txBody>
                    <a:bodyPr/>
                    <a:lstStyle/>
                    <a:p>
                      <a:r>
                        <a:rPr lang="en-US" sz="1600" b="1">
                          <a:solidFill>
                            <a:schemeClr val="tx1"/>
                          </a:solidFill>
                          <a:latin typeface="Gotham"/>
                        </a:rPr>
                        <a:t>Ekkaparb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solidFill>
                            <a:schemeClr val="tx1"/>
                          </a:solidFill>
                          <a:latin typeface="Gotham"/>
                        </a:rPr>
                        <a:t>Parisupat</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b="1">
                          <a:solidFill>
                            <a:schemeClr val="tx1"/>
                          </a:solidFill>
                          <a:latin typeface="Gotham"/>
                        </a:rPr>
                        <a:t>63011091</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088763814"/>
                  </a:ext>
                </a:extLst>
              </a:tr>
            </a:tbl>
          </a:graphicData>
        </a:graphic>
      </p:graphicFrame>
      <p:sp>
        <p:nvSpPr>
          <p:cNvPr id="6" name="TextBox 5">
            <a:extLst>
              <a:ext uri="{FF2B5EF4-FFF2-40B4-BE49-F238E27FC236}">
                <a16:creationId xmlns:a16="http://schemas.microsoft.com/office/drawing/2014/main" id="{5CFD4987-E2E0-6B03-4A58-03DE8F1ED474}"/>
              </a:ext>
            </a:extLst>
          </p:cNvPr>
          <p:cNvSpPr txBox="1"/>
          <p:nvPr/>
        </p:nvSpPr>
        <p:spPr>
          <a:xfrm>
            <a:off x="2" y="2274811"/>
            <a:ext cx="9143999" cy="276999"/>
          </a:xfrm>
          <a:prstGeom prst="rect">
            <a:avLst/>
          </a:prstGeom>
          <a:noFill/>
        </p:spPr>
        <p:txBody>
          <a:bodyPr wrap="square">
            <a:spAutoFit/>
          </a:bodyPr>
          <a:lstStyle/>
          <a:p>
            <a:pPr algn="ctr"/>
            <a:r>
              <a:rPr lang="en-US" sz="1200" b="1">
                <a:solidFill>
                  <a:schemeClr val="tx1"/>
                </a:solidFill>
                <a:latin typeface="Gotham"/>
              </a:rPr>
              <a:t>Presented by</a:t>
            </a:r>
          </a:p>
        </p:txBody>
      </p:sp>
      <p:sp>
        <p:nvSpPr>
          <p:cNvPr id="7" name="TextBox 6">
            <a:extLst>
              <a:ext uri="{FF2B5EF4-FFF2-40B4-BE49-F238E27FC236}">
                <a16:creationId xmlns:a16="http://schemas.microsoft.com/office/drawing/2014/main" id="{524B00D9-90FA-1130-422B-B0EA0D930FF5}"/>
              </a:ext>
            </a:extLst>
          </p:cNvPr>
          <p:cNvSpPr txBox="1"/>
          <p:nvPr/>
        </p:nvSpPr>
        <p:spPr>
          <a:xfrm>
            <a:off x="1" y="3512442"/>
            <a:ext cx="9143999" cy="700448"/>
          </a:xfrm>
          <a:prstGeom prst="rect">
            <a:avLst/>
          </a:prstGeom>
          <a:noFill/>
        </p:spPr>
        <p:txBody>
          <a:bodyPr wrap="square">
            <a:spAutoFit/>
          </a:bodyPr>
          <a:lstStyle/>
          <a:p>
            <a:pPr algn="ctr">
              <a:lnSpc>
                <a:spcPct val="150000"/>
              </a:lnSpc>
            </a:pPr>
            <a:r>
              <a:rPr lang="en-US" sz="1200" b="1">
                <a:solidFill>
                  <a:schemeClr val="tx1"/>
                </a:solidFill>
                <a:latin typeface="Gotham"/>
              </a:rPr>
              <a:t>Advisor</a:t>
            </a:r>
          </a:p>
          <a:p>
            <a:pPr algn="ctr">
              <a:lnSpc>
                <a:spcPct val="150000"/>
              </a:lnSpc>
            </a:pPr>
            <a:r>
              <a:rPr lang="en-US" sz="1600" b="1">
                <a:solidFill>
                  <a:schemeClr val="tx1"/>
                </a:solidFill>
                <a:latin typeface="Gotham"/>
              </a:rPr>
              <a:t>Assoc. Prof. Dr. Amata Anantpinijwatna</a:t>
            </a:r>
          </a:p>
        </p:txBody>
      </p:sp>
    </p:spTree>
    <p:extLst>
      <p:ext uri="{BB962C8B-B14F-4D97-AF65-F5344CB8AC3E}">
        <p14:creationId xmlns:p14="http://schemas.microsoft.com/office/powerpoint/2010/main" val="770235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B5987F-197B-D591-CD43-50FA775C742A}"/>
              </a:ext>
            </a:extLst>
          </p:cNvPr>
          <p:cNvSpPr>
            <a:spLocks noGrp="1"/>
          </p:cNvSpPr>
          <p:nvPr>
            <p:ph type="sldNum" sz="quarter" idx="10"/>
          </p:nvPr>
        </p:nvSpPr>
        <p:spPr/>
        <p:txBody>
          <a:bodyPr/>
          <a:lstStyle/>
          <a:p>
            <a:fld id="{E8495C6F-F2B9-460A-BCD3-4531F8558E37}" type="slidenum">
              <a:rPr lang="en-US" smtClean="0"/>
              <a:pPr/>
              <a:t>10</a:t>
            </a:fld>
            <a:endParaRPr lang="en-US"/>
          </a:p>
        </p:txBody>
      </p:sp>
      <p:sp>
        <p:nvSpPr>
          <p:cNvPr id="13" name="Rectangle 12">
            <a:extLst>
              <a:ext uri="{FF2B5EF4-FFF2-40B4-BE49-F238E27FC236}">
                <a16:creationId xmlns:a16="http://schemas.microsoft.com/office/drawing/2014/main" id="{F0FD3DE2-17DE-0115-C812-F9D84C1C1A7A}"/>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39733A09-CCF9-0ECB-5EE6-109EDA17B80E}"/>
              </a:ext>
            </a:extLst>
          </p:cNvPr>
          <p:cNvSpPr txBox="1">
            <a:spLocks/>
          </p:cNvSpPr>
          <p:nvPr/>
        </p:nvSpPr>
        <p:spPr>
          <a:xfrm>
            <a:off x="720000" y="549779"/>
            <a:ext cx="49320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Data Collection</a:t>
            </a:r>
          </a:p>
        </p:txBody>
      </p:sp>
      <p:graphicFrame>
        <p:nvGraphicFramePr>
          <p:cNvPr id="40" name="Table 39">
            <a:extLst>
              <a:ext uri="{FF2B5EF4-FFF2-40B4-BE49-F238E27FC236}">
                <a16:creationId xmlns:a16="http://schemas.microsoft.com/office/drawing/2014/main" id="{2464E126-A1AE-AC1A-132B-6F8AF090A696}"/>
              </a:ext>
            </a:extLst>
          </p:cNvPr>
          <p:cNvGraphicFramePr>
            <a:graphicFrameLocks noGrp="1"/>
          </p:cNvGraphicFramePr>
          <p:nvPr>
            <p:extLst>
              <p:ext uri="{D42A27DB-BD31-4B8C-83A1-F6EECF244321}">
                <p14:modId xmlns:p14="http://schemas.microsoft.com/office/powerpoint/2010/main" val="219103948"/>
              </p:ext>
            </p:extLst>
          </p:nvPr>
        </p:nvGraphicFramePr>
        <p:xfrm>
          <a:off x="2869905" y="1732725"/>
          <a:ext cx="5715080" cy="1645920"/>
        </p:xfrm>
        <a:graphic>
          <a:graphicData uri="http://schemas.openxmlformats.org/drawingml/2006/table">
            <a:tbl>
              <a:tblPr>
                <a:tableStyleId>{616DA210-FB5B-4158-B5E0-FEB733F419BA}</a:tableStyleId>
              </a:tblPr>
              <a:tblGrid>
                <a:gridCol w="4185153">
                  <a:extLst>
                    <a:ext uri="{9D8B030D-6E8A-4147-A177-3AD203B41FA5}">
                      <a16:colId xmlns:a16="http://schemas.microsoft.com/office/drawing/2014/main" val="3740777684"/>
                    </a:ext>
                  </a:extLst>
                </a:gridCol>
                <a:gridCol w="1529927">
                  <a:extLst>
                    <a:ext uri="{9D8B030D-6E8A-4147-A177-3AD203B41FA5}">
                      <a16:colId xmlns:a16="http://schemas.microsoft.com/office/drawing/2014/main" val="2222833954"/>
                    </a:ext>
                  </a:extLst>
                </a:gridCol>
              </a:tblGrid>
              <a:tr h="274320">
                <a:tc>
                  <a:txBody>
                    <a:bodyPr/>
                    <a:lstStyle/>
                    <a:p>
                      <a:pPr marL="0" marR="0" indent="0" algn="ctr">
                        <a:spcBef>
                          <a:spcPts val="0"/>
                        </a:spcBef>
                        <a:spcAft>
                          <a:spcPts val="0"/>
                        </a:spcAft>
                      </a:pPr>
                      <a:r>
                        <a:rPr lang="en-US" sz="1400" b="1" kern="100">
                          <a:solidFill>
                            <a:schemeClr val="bg1"/>
                          </a:solidFill>
                          <a:effectLst/>
                          <a:latin typeface="Gotham"/>
                        </a:rPr>
                        <a:t>Database Source</a:t>
                      </a:r>
                      <a:endParaRPr lang="en-US" sz="1400" b="1" kern="100">
                        <a:solidFill>
                          <a:schemeClr val="bg1"/>
                        </a:solidFill>
                        <a:effectLst/>
                        <a:latin typeface="Gotham"/>
                        <a:ea typeface="TH SarabunPSK" panose="020B0500040200020003" pitchFamily="34" charset="-34"/>
                        <a:cs typeface="TH SarabunPSK" panose="020B0500040200020003" pitchFamily="34" charset="-34"/>
                      </a:endParaRPr>
                    </a:p>
                  </a:txBody>
                  <a:tcPr marL="68580" marR="68580" marT="0" marB="0" anchor="ctr">
                    <a:solidFill>
                      <a:srgbClr val="254061"/>
                    </a:solidFill>
                  </a:tcPr>
                </a:tc>
                <a:tc>
                  <a:txBody>
                    <a:bodyPr/>
                    <a:lstStyle/>
                    <a:p>
                      <a:pPr marL="0" marR="0" indent="0" algn="ctr">
                        <a:spcBef>
                          <a:spcPts val="0"/>
                        </a:spcBef>
                        <a:spcAft>
                          <a:spcPts val="0"/>
                        </a:spcAft>
                      </a:pPr>
                      <a:r>
                        <a:rPr lang="en-US" sz="1400" b="1" kern="100">
                          <a:solidFill>
                            <a:schemeClr val="bg1"/>
                          </a:solidFill>
                          <a:effectLst/>
                          <a:latin typeface="Gotham"/>
                        </a:rPr>
                        <a:t>Datapoint</a:t>
                      </a:r>
                      <a:endParaRPr lang="en-US" sz="1400" b="1" kern="100">
                        <a:solidFill>
                          <a:schemeClr val="bg1"/>
                        </a:solidFill>
                        <a:effectLst/>
                        <a:latin typeface="Gotham"/>
                        <a:ea typeface="TH SarabunPSK" panose="020B0500040200020003" pitchFamily="34" charset="-34"/>
                        <a:cs typeface="TH SarabunPSK" panose="020B0500040200020003" pitchFamily="34" charset="-34"/>
                      </a:endParaRPr>
                    </a:p>
                  </a:txBody>
                  <a:tcPr marL="68580" marR="68580" marT="0" marB="0" anchor="ctr">
                    <a:solidFill>
                      <a:srgbClr val="254061"/>
                    </a:solidFill>
                  </a:tcPr>
                </a:tc>
                <a:extLst>
                  <a:ext uri="{0D108BD9-81ED-4DB2-BD59-A6C34878D82A}">
                    <a16:rowId xmlns:a16="http://schemas.microsoft.com/office/drawing/2014/main" val="1872369632"/>
                  </a:ext>
                </a:extLst>
              </a:tr>
              <a:tr h="457200">
                <a:tc>
                  <a:txBody>
                    <a:bodyPr/>
                    <a:lstStyle/>
                    <a:p>
                      <a:pPr marL="0" marR="0" indent="0" algn="thaiDist">
                        <a:spcBef>
                          <a:spcPts val="0"/>
                        </a:spcBef>
                        <a:spcAft>
                          <a:spcPts val="0"/>
                        </a:spcAft>
                      </a:pPr>
                      <a:r>
                        <a:rPr lang="en-US" sz="1000" kern="100">
                          <a:effectLst/>
                          <a:latin typeface="Gotham"/>
                        </a:rPr>
                        <a:t>Hall, K. R. Vapor Pressure and Antoine Constants for Hydrocarbons, and S, Se, </a:t>
                      </a:r>
                      <a:r>
                        <a:rPr lang="en-US" sz="1000" kern="100" err="1">
                          <a:effectLst/>
                          <a:latin typeface="Gotham"/>
                        </a:rPr>
                        <a:t>Te</a:t>
                      </a:r>
                      <a:r>
                        <a:rPr lang="en-US" sz="1000" kern="100">
                          <a:effectLst/>
                          <a:latin typeface="Gotham"/>
                        </a:rPr>
                        <a:t>, and Halogen Containing Organic Compounds. Springer, 1999.</a:t>
                      </a:r>
                      <a:endParaRPr lang="en-US" sz="1000" kern="100">
                        <a:effectLst/>
                        <a:latin typeface="Gotham"/>
                        <a:ea typeface="TH SarabunPSK" panose="020B0500040200020003" pitchFamily="34" charset="-34"/>
                        <a:cs typeface="TH SarabunPSK" panose="020B0500040200020003" pitchFamily="34" charset="-34"/>
                      </a:endParaRPr>
                    </a:p>
                  </a:txBody>
                  <a:tcPr marL="68580" marR="68580" marT="0" marB="0" anchor="ctr"/>
                </a:tc>
                <a:tc rowSpan="3">
                  <a:txBody>
                    <a:bodyPr/>
                    <a:lstStyle/>
                    <a:p>
                      <a:pPr marL="0" marR="0" indent="0" algn="ctr">
                        <a:spcBef>
                          <a:spcPts val="0"/>
                        </a:spcBef>
                        <a:spcAft>
                          <a:spcPts val="0"/>
                        </a:spcAft>
                      </a:pPr>
                      <a:r>
                        <a:rPr lang="en-US" sz="1000" b="0" u="none" strike="noStrike" cap="none">
                          <a:solidFill>
                            <a:schemeClr val="tx1"/>
                          </a:solidFill>
                          <a:effectLst/>
                          <a:latin typeface="Gotham"/>
                          <a:sym typeface="Arial"/>
                        </a:rPr>
                        <a:t>6,346</a:t>
                      </a:r>
                      <a:endParaRPr lang="en-US" sz="1000" kern="100">
                        <a:effectLst/>
                        <a:latin typeface="Gotham"/>
                        <a:ea typeface="TH SarabunPSK" panose="020B0500040200020003" pitchFamily="34" charset="-34"/>
                        <a:cs typeface="TH SarabunPSK" panose="020B0500040200020003" pitchFamily="34" charset="-34"/>
                      </a:endParaRPr>
                    </a:p>
                  </a:txBody>
                  <a:tcPr marL="68580" marR="68580" marT="0" marB="0" anchor="ctr"/>
                </a:tc>
                <a:extLst>
                  <a:ext uri="{0D108BD9-81ED-4DB2-BD59-A6C34878D82A}">
                    <a16:rowId xmlns:a16="http://schemas.microsoft.com/office/drawing/2014/main" val="1433961120"/>
                  </a:ext>
                </a:extLst>
              </a:tr>
              <a:tr h="457200">
                <a:tc>
                  <a:txBody>
                    <a:bodyPr/>
                    <a:lstStyle/>
                    <a:p>
                      <a:pPr marL="0" marR="0" indent="0" algn="thaiDist">
                        <a:spcBef>
                          <a:spcPts val="0"/>
                        </a:spcBef>
                        <a:spcAft>
                          <a:spcPts val="0"/>
                        </a:spcAft>
                      </a:pPr>
                      <a:r>
                        <a:rPr lang="en-US" sz="1000" kern="100" err="1">
                          <a:effectLst/>
                          <a:latin typeface="Gotham"/>
                        </a:rPr>
                        <a:t>Dykyj</a:t>
                      </a:r>
                      <a:r>
                        <a:rPr lang="en-US" sz="1000" kern="100">
                          <a:effectLst/>
                          <a:latin typeface="Gotham"/>
                        </a:rPr>
                        <a:t>, J., and K. R. Hall. “Vapor Pressure and Antoine Constants for Oxygen Containing Organic Compounds”. 2000.</a:t>
                      </a:r>
                      <a:endParaRPr lang="en-US" sz="1000" kern="100">
                        <a:effectLst/>
                        <a:latin typeface="Gotham"/>
                        <a:ea typeface="TH SarabunPSK" panose="020B0500040200020003" pitchFamily="34" charset="-34"/>
                        <a:cs typeface="TH SarabunPSK" panose="020B0500040200020003" pitchFamily="34" charset="-34"/>
                      </a:endParaRPr>
                    </a:p>
                  </a:txBody>
                  <a:tcPr marL="68580" marR="68580" marT="0" marB="0" anchor="ctr"/>
                </a:tc>
                <a:tc vMerge="1">
                  <a:txBody>
                    <a:bodyPr/>
                    <a:lstStyle/>
                    <a:p>
                      <a:pPr marL="0" marR="0" indent="0" algn="ctr">
                        <a:spcBef>
                          <a:spcPts val="0"/>
                        </a:spcBef>
                        <a:spcAft>
                          <a:spcPts val="0"/>
                        </a:spcAft>
                      </a:pPr>
                      <a:endParaRPr lang="en-US" sz="1000" kern="100">
                        <a:effectLst/>
                        <a:latin typeface="Gotham"/>
                        <a:ea typeface="TH SarabunPSK" panose="020B0500040200020003" pitchFamily="34" charset="-34"/>
                        <a:cs typeface="TH SarabunPSK" panose="020B0500040200020003" pitchFamily="34" charset="-34"/>
                      </a:endParaRPr>
                    </a:p>
                  </a:txBody>
                  <a:tcPr marL="68580" marR="68580" marT="0" marB="0" anchor="ctr">
                    <a:lnL>
                      <a:noFill/>
                    </a:lnL>
                    <a:lnR>
                      <a:noFill/>
                    </a:lnR>
                    <a:lnT>
                      <a:noFill/>
                    </a:lnT>
                    <a:lnB>
                      <a:noFill/>
                    </a:lnB>
                  </a:tcPr>
                </a:tc>
                <a:extLst>
                  <a:ext uri="{0D108BD9-81ED-4DB2-BD59-A6C34878D82A}">
                    <a16:rowId xmlns:a16="http://schemas.microsoft.com/office/drawing/2014/main" val="346353997"/>
                  </a:ext>
                </a:extLst>
              </a:tr>
              <a:tr h="457200">
                <a:tc>
                  <a:txBody>
                    <a:bodyPr/>
                    <a:lstStyle/>
                    <a:p>
                      <a:pPr marL="0" marR="0" indent="0" algn="thaiDist">
                        <a:spcBef>
                          <a:spcPts val="0"/>
                        </a:spcBef>
                        <a:spcAft>
                          <a:spcPts val="0"/>
                        </a:spcAft>
                      </a:pPr>
                      <a:r>
                        <a:rPr lang="en-US" sz="1000" kern="100">
                          <a:effectLst/>
                          <a:latin typeface="Gotham"/>
                        </a:rPr>
                        <a:t>Hall, K. R. Vapor Pressure and Antoine Constants for Nitrogen Containing Organic Compounds. Springer, 2001.</a:t>
                      </a:r>
                      <a:endParaRPr lang="en-US" sz="1000" kern="100">
                        <a:effectLst/>
                        <a:latin typeface="Gotham"/>
                        <a:ea typeface="TH SarabunPSK" panose="020B0500040200020003" pitchFamily="34" charset="-34"/>
                        <a:cs typeface="TH SarabunPSK" panose="020B0500040200020003" pitchFamily="34" charset="-34"/>
                      </a:endParaRPr>
                    </a:p>
                  </a:txBody>
                  <a:tcPr marL="68580" marR="68580" marT="0" marB="0" anchor="ctr"/>
                </a:tc>
                <a:tc vMerge="1">
                  <a:txBody>
                    <a:bodyPr/>
                    <a:lstStyle/>
                    <a:p>
                      <a:pPr marL="0" marR="0" indent="0" algn="ctr">
                        <a:spcBef>
                          <a:spcPts val="0"/>
                        </a:spcBef>
                        <a:spcAft>
                          <a:spcPts val="0"/>
                        </a:spcAft>
                      </a:pPr>
                      <a:endParaRPr lang="en-US" sz="1000" kern="100">
                        <a:effectLst/>
                        <a:latin typeface="Gotham"/>
                        <a:ea typeface="TH SarabunPSK" panose="020B0500040200020003" pitchFamily="34" charset="-34"/>
                        <a:cs typeface="TH SarabunPSK" panose="020B0500040200020003" pitchFamily="34" charset="-34"/>
                      </a:endParaRPr>
                    </a:p>
                  </a:txBody>
                  <a:tcPr marL="68580" marR="68580" marT="0" marB="0" anchor="ctr">
                    <a:lnL>
                      <a:noFill/>
                    </a:lnL>
                    <a:lnR>
                      <a:noFill/>
                    </a:lnR>
                    <a:lnT>
                      <a:noFill/>
                    </a:lnT>
                    <a:lnB>
                      <a:noFill/>
                    </a:lnB>
                  </a:tcPr>
                </a:tc>
                <a:extLst>
                  <a:ext uri="{0D108BD9-81ED-4DB2-BD59-A6C34878D82A}">
                    <a16:rowId xmlns:a16="http://schemas.microsoft.com/office/drawing/2014/main" val="638772299"/>
                  </a:ext>
                </a:extLst>
              </a:tr>
            </a:tbl>
          </a:graphicData>
        </a:graphic>
      </p:graphicFrame>
      <p:sp>
        <p:nvSpPr>
          <p:cNvPr id="3" name="TextBox 2">
            <a:extLst>
              <a:ext uri="{FF2B5EF4-FFF2-40B4-BE49-F238E27FC236}">
                <a16:creationId xmlns:a16="http://schemas.microsoft.com/office/drawing/2014/main" id="{5BF14AE2-DBC5-5CC8-FC71-2C1C05FFB3DD}"/>
              </a:ext>
            </a:extLst>
          </p:cNvPr>
          <p:cNvSpPr txBox="1"/>
          <p:nvPr/>
        </p:nvSpPr>
        <p:spPr>
          <a:xfrm>
            <a:off x="435617" y="2384838"/>
            <a:ext cx="1301678" cy="17402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4" name="Connector: Elbow 14">
            <a:extLst>
              <a:ext uri="{FF2B5EF4-FFF2-40B4-BE49-F238E27FC236}">
                <a16:creationId xmlns:a16="http://schemas.microsoft.com/office/drawing/2014/main" id="{865B086C-5F48-1212-3B4F-7FD0E90AE799}"/>
              </a:ext>
            </a:extLst>
          </p:cNvPr>
          <p:cNvCxnSpPr>
            <a:cxnSpLocks/>
            <a:stCxn id="6" idx="2"/>
            <a:endCxn id="24"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4C293D-39CE-1E13-7F36-7D26ABE9A68A}"/>
              </a:ext>
            </a:extLst>
          </p:cNvPr>
          <p:cNvSpPr txBox="1"/>
          <p:nvPr/>
        </p:nvSpPr>
        <p:spPr>
          <a:xfrm>
            <a:off x="435620" y="3038316"/>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8" name="Connector: Elbow 20">
            <a:extLst>
              <a:ext uri="{FF2B5EF4-FFF2-40B4-BE49-F238E27FC236}">
                <a16:creationId xmlns:a16="http://schemas.microsoft.com/office/drawing/2014/main" id="{02AEC5CB-515C-A8E4-FDAD-9E8802D3E369}"/>
              </a:ext>
            </a:extLst>
          </p:cNvPr>
          <p:cNvCxnSpPr>
            <a:cxnSpLocks/>
            <a:stCxn id="11" idx="2"/>
            <a:endCxn id="6"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DB230C-3024-2C60-F8A3-C9BD8ECFBA2E}"/>
              </a:ext>
            </a:extLst>
          </p:cNvPr>
          <p:cNvSpPr txBox="1">
            <a:spLocks noChangeAspect="1"/>
          </p:cNvSpPr>
          <p:nvPr/>
        </p:nvSpPr>
        <p:spPr>
          <a:xfrm>
            <a:off x="435618" y="1675536"/>
            <a:ext cx="1301677" cy="16927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10" name="TextBox 9">
            <a:extLst>
              <a:ext uri="{FF2B5EF4-FFF2-40B4-BE49-F238E27FC236}">
                <a16:creationId xmlns:a16="http://schemas.microsoft.com/office/drawing/2014/main" id="{2A67531F-EA12-3974-C86A-EB8724394D57}"/>
              </a:ext>
            </a:extLst>
          </p:cNvPr>
          <p:cNvSpPr txBox="1"/>
          <p:nvPr/>
        </p:nvSpPr>
        <p:spPr>
          <a:xfrm>
            <a:off x="435619" y="2047763"/>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11" name="TextBox 10">
            <a:extLst>
              <a:ext uri="{FF2B5EF4-FFF2-40B4-BE49-F238E27FC236}">
                <a16:creationId xmlns:a16="http://schemas.microsoft.com/office/drawing/2014/main" id="{1403170C-593D-70C2-18A4-DF9B82AD3B69}"/>
              </a:ext>
            </a:extLst>
          </p:cNvPr>
          <p:cNvSpPr txBox="1"/>
          <p:nvPr/>
        </p:nvSpPr>
        <p:spPr>
          <a:xfrm>
            <a:off x="435621" y="2696121"/>
            <a:ext cx="1301679"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12" name="Connector: Elbow 11">
            <a:extLst>
              <a:ext uri="{FF2B5EF4-FFF2-40B4-BE49-F238E27FC236}">
                <a16:creationId xmlns:a16="http://schemas.microsoft.com/office/drawing/2014/main" id="{30023013-4446-F036-5097-618B5390BA41}"/>
              </a:ext>
            </a:extLst>
          </p:cNvPr>
          <p:cNvCxnSpPr>
            <a:cxnSpLocks/>
            <a:stCxn id="6" idx="3"/>
            <a:endCxn id="25"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48">
            <a:extLst>
              <a:ext uri="{FF2B5EF4-FFF2-40B4-BE49-F238E27FC236}">
                <a16:creationId xmlns:a16="http://schemas.microsoft.com/office/drawing/2014/main" id="{49237645-6D54-4E26-759F-5CFA2973ECCB}"/>
              </a:ext>
            </a:extLst>
          </p:cNvPr>
          <p:cNvCxnSpPr>
            <a:cxnSpLocks/>
            <a:stCxn id="9" idx="2"/>
            <a:endCxn id="10"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52">
            <a:extLst>
              <a:ext uri="{FF2B5EF4-FFF2-40B4-BE49-F238E27FC236}">
                <a16:creationId xmlns:a16="http://schemas.microsoft.com/office/drawing/2014/main" id="{F059326B-8CF6-E934-19B8-6D82926FE1D4}"/>
              </a:ext>
            </a:extLst>
          </p:cNvPr>
          <p:cNvCxnSpPr>
            <a:cxnSpLocks/>
            <a:stCxn id="10" idx="2"/>
            <a:endCxn id="3"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55">
            <a:extLst>
              <a:ext uri="{FF2B5EF4-FFF2-40B4-BE49-F238E27FC236}">
                <a16:creationId xmlns:a16="http://schemas.microsoft.com/office/drawing/2014/main" id="{AE3BC4AE-F10F-257D-0158-3976A96D5B81}"/>
              </a:ext>
            </a:extLst>
          </p:cNvPr>
          <p:cNvCxnSpPr>
            <a:cxnSpLocks/>
            <a:stCxn id="3" idx="2"/>
            <a:endCxn id="11"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180422C-EB8E-B0FC-2E3F-16FD46BA3EC7}"/>
              </a:ext>
            </a:extLst>
          </p:cNvPr>
          <p:cNvSpPr txBox="1"/>
          <p:nvPr/>
        </p:nvSpPr>
        <p:spPr>
          <a:xfrm>
            <a:off x="435619" y="3389330"/>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25" name="TextBox 24">
            <a:extLst>
              <a:ext uri="{FF2B5EF4-FFF2-40B4-BE49-F238E27FC236}">
                <a16:creationId xmlns:a16="http://schemas.microsoft.com/office/drawing/2014/main" id="{A95AE36A-1763-F6AF-C849-A2A6D1D687C6}"/>
              </a:ext>
            </a:extLst>
          </p:cNvPr>
          <p:cNvSpPr txBox="1"/>
          <p:nvPr/>
        </p:nvSpPr>
        <p:spPr>
          <a:xfrm>
            <a:off x="435617" y="3715202"/>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27" name="TextBox 26">
            <a:extLst>
              <a:ext uri="{FF2B5EF4-FFF2-40B4-BE49-F238E27FC236}">
                <a16:creationId xmlns:a16="http://schemas.microsoft.com/office/drawing/2014/main" id="{A077C29C-325A-2315-7560-F1BB547268FE}"/>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29" name="Connector: Elbow 14">
            <a:extLst>
              <a:ext uri="{FF2B5EF4-FFF2-40B4-BE49-F238E27FC236}">
                <a16:creationId xmlns:a16="http://schemas.microsoft.com/office/drawing/2014/main" id="{EAEFC51E-6D8E-6BE3-0847-C72ACD01985B}"/>
              </a:ext>
            </a:extLst>
          </p:cNvPr>
          <p:cNvCxnSpPr>
            <a:cxnSpLocks/>
            <a:stCxn id="24" idx="2"/>
            <a:endCxn id="25"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14">
            <a:extLst>
              <a:ext uri="{FF2B5EF4-FFF2-40B4-BE49-F238E27FC236}">
                <a16:creationId xmlns:a16="http://schemas.microsoft.com/office/drawing/2014/main" id="{CA35347E-21BA-C531-67EF-30C1BAAC13D6}"/>
              </a:ext>
            </a:extLst>
          </p:cNvPr>
          <p:cNvCxnSpPr>
            <a:cxnSpLocks/>
            <a:stCxn id="25" idx="2"/>
            <a:endCxn id="27"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FC59DAE-2DCB-90EA-DC2A-6C2D951B975D}"/>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33" name="TextBox 32">
            <a:extLst>
              <a:ext uri="{FF2B5EF4-FFF2-40B4-BE49-F238E27FC236}">
                <a16:creationId xmlns:a16="http://schemas.microsoft.com/office/drawing/2014/main" id="{041CB751-B47F-298A-13B1-8B94B28B73FC}"/>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sp>
        <p:nvSpPr>
          <p:cNvPr id="37" name="TextBox 36">
            <a:extLst>
              <a:ext uri="{FF2B5EF4-FFF2-40B4-BE49-F238E27FC236}">
                <a16:creationId xmlns:a16="http://schemas.microsoft.com/office/drawing/2014/main" id="{11F6741B-C6F7-29D0-BAEF-427E845EF176}"/>
              </a:ext>
            </a:extLst>
          </p:cNvPr>
          <p:cNvSpPr txBox="1"/>
          <p:nvPr/>
        </p:nvSpPr>
        <p:spPr>
          <a:xfrm>
            <a:off x="259080" y="4718390"/>
            <a:ext cx="8442944" cy="215444"/>
          </a:xfrm>
          <a:prstGeom prst="rect">
            <a:avLst/>
          </a:prstGeom>
          <a:noFill/>
        </p:spPr>
        <p:txBody>
          <a:bodyPr wrap="square">
            <a:spAutoFit/>
          </a:bodyPr>
          <a:lstStyle/>
          <a:p>
            <a:r>
              <a:rPr lang="en-US" sz="800"/>
              <a:t>Ref [3] : Vapor Pressure (chemicals.vapor_pressure) , </a:t>
            </a:r>
            <a:r>
              <a:rPr lang="en-US" sz="800">
                <a:hlinkClick r:id="rId3"/>
              </a:rPr>
              <a:t>https://</a:t>
            </a:r>
            <a:r>
              <a:rPr lang="en-US" sz="800" err="1">
                <a:hlinkClick r:id="rId3"/>
              </a:rPr>
              <a:t>chemicals.readthedocs.io</a:t>
            </a:r>
            <a:r>
              <a:rPr lang="en-US" sz="800">
                <a:hlinkClick r:id="rId3"/>
              </a:rPr>
              <a:t>/chemicals.vapor_pressure.html?highlight=vapor%20pressure#</a:t>
            </a:r>
            <a:r>
              <a:rPr lang="en-US" sz="800" err="1">
                <a:hlinkClick r:id="rId3"/>
              </a:rPr>
              <a:t>rc9de082557a5-4</a:t>
            </a:r>
            <a:r>
              <a:rPr lang="en-US" sz="800"/>
              <a:t> </a:t>
            </a:r>
          </a:p>
        </p:txBody>
      </p:sp>
      <p:sp>
        <p:nvSpPr>
          <p:cNvPr id="38" name="TextBox 37">
            <a:extLst>
              <a:ext uri="{FF2B5EF4-FFF2-40B4-BE49-F238E27FC236}">
                <a16:creationId xmlns:a16="http://schemas.microsoft.com/office/drawing/2014/main" id="{9F8ACA1A-A68E-B84E-DBFB-401272BE75E6}"/>
              </a:ext>
            </a:extLst>
          </p:cNvPr>
          <p:cNvSpPr txBox="1"/>
          <p:nvPr/>
        </p:nvSpPr>
        <p:spPr>
          <a:xfrm>
            <a:off x="2609192" y="3742741"/>
            <a:ext cx="6085616" cy="307777"/>
          </a:xfrm>
          <a:prstGeom prst="rect">
            <a:avLst/>
          </a:prstGeom>
          <a:noFill/>
        </p:spPr>
        <p:txBody>
          <a:bodyPr wrap="square">
            <a:spAutoFit/>
          </a:bodyPr>
          <a:lstStyle/>
          <a:p>
            <a:pPr algn="ctr"/>
            <a:r>
              <a:rPr lang="en-US" b="1">
                <a:solidFill>
                  <a:schemeClr val="tx1"/>
                </a:solidFill>
                <a:latin typeface="Gotham"/>
              </a:rPr>
              <a:t>The Total amount of Substance that be included in CHON is 2,246 datapoints.</a:t>
            </a:r>
          </a:p>
        </p:txBody>
      </p:sp>
      <p:pic>
        <p:nvPicPr>
          <p:cNvPr id="21" name="Picture 20">
            <a:extLst>
              <a:ext uri="{FF2B5EF4-FFF2-40B4-BE49-F238E27FC236}">
                <a16:creationId xmlns:a16="http://schemas.microsoft.com/office/drawing/2014/main" id="{C3877FA7-7A28-F018-9C49-F05BC292DFE4}"/>
              </a:ext>
            </a:extLst>
          </p:cNvPr>
          <p:cNvPicPr>
            <a:picLocks noChangeAspect="1"/>
          </p:cNvPicPr>
          <p:nvPr/>
        </p:nvPicPr>
        <p:blipFill>
          <a:blip r:embed="rId4"/>
          <a:stretch>
            <a:fillRect/>
          </a:stretch>
        </p:blipFill>
        <p:spPr>
          <a:xfrm>
            <a:off x="6225833" y="548640"/>
            <a:ext cx="2359152" cy="677962"/>
          </a:xfrm>
          <a:prstGeom prst="rect">
            <a:avLst/>
          </a:prstGeom>
        </p:spPr>
      </p:pic>
      <p:sp>
        <p:nvSpPr>
          <p:cNvPr id="5" name="Title 10">
            <a:extLst>
              <a:ext uri="{FF2B5EF4-FFF2-40B4-BE49-F238E27FC236}">
                <a16:creationId xmlns:a16="http://schemas.microsoft.com/office/drawing/2014/main" id="{CDB664C8-EFAE-9967-FBB4-E73DC3ACEC8A}"/>
              </a:ext>
            </a:extLst>
          </p:cNvPr>
          <p:cNvSpPr txBox="1">
            <a:spLocks/>
          </p:cNvSpPr>
          <p:nvPr/>
        </p:nvSpPr>
        <p:spPr>
          <a:xfrm>
            <a:off x="720000" y="354047"/>
            <a:ext cx="1750347"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Methodology</a:t>
            </a:r>
          </a:p>
        </p:txBody>
      </p:sp>
      <p:sp>
        <p:nvSpPr>
          <p:cNvPr id="7" name="Subtitle 3">
            <a:extLst>
              <a:ext uri="{FF2B5EF4-FFF2-40B4-BE49-F238E27FC236}">
                <a16:creationId xmlns:a16="http://schemas.microsoft.com/office/drawing/2014/main" id="{8F2F54C2-1B2C-5F6A-6F04-526A3F259524}"/>
              </a:ext>
            </a:extLst>
          </p:cNvPr>
          <p:cNvSpPr txBox="1">
            <a:spLocks/>
          </p:cNvSpPr>
          <p:nvPr/>
        </p:nvSpPr>
        <p:spPr>
          <a:xfrm>
            <a:off x="2640996" y="1422824"/>
            <a:ext cx="2614815" cy="34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r>
              <a:rPr lang="en-US" b="1">
                <a:solidFill>
                  <a:schemeClr val="tx1"/>
                </a:solidFill>
                <a:latin typeface="Gotham"/>
              </a:rPr>
              <a:t>Table 4. </a:t>
            </a:r>
            <a:r>
              <a:rPr lang="en-US">
                <a:solidFill>
                  <a:schemeClr val="tx1"/>
                </a:solidFill>
                <a:latin typeface="Gotham"/>
              </a:rPr>
              <a:t>ChEDL Database Collection</a:t>
            </a:r>
          </a:p>
        </p:txBody>
      </p:sp>
    </p:spTree>
    <p:extLst>
      <p:ext uri="{BB962C8B-B14F-4D97-AF65-F5344CB8AC3E}">
        <p14:creationId xmlns:p14="http://schemas.microsoft.com/office/powerpoint/2010/main" val="3000576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28287F-2E52-F19E-EACE-179F50DC276C}"/>
              </a:ext>
            </a:extLst>
          </p:cNvPr>
          <p:cNvGraphicFramePr>
            <a:graphicFrameLocks noGrp="1"/>
          </p:cNvGraphicFramePr>
          <p:nvPr>
            <p:extLst>
              <p:ext uri="{D42A27DB-BD31-4B8C-83A1-F6EECF244321}">
                <p14:modId xmlns:p14="http://schemas.microsoft.com/office/powerpoint/2010/main" val="705798067"/>
              </p:ext>
            </p:extLst>
          </p:nvPr>
        </p:nvGraphicFramePr>
        <p:xfrm>
          <a:off x="2883496" y="1675995"/>
          <a:ext cx="5490449" cy="1371600"/>
        </p:xfrm>
        <a:graphic>
          <a:graphicData uri="http://schemas.openxmlformats.org/drawingml/2006/table">
            <a:tbl>
              <a:tblPr/>
              <a:tblGrid>
                <a:gridCol w="609160">
                  <a:extLst>
                    <a:ext uri="{9D8B030D-6E8A-4147-A177-3AD203B41FA5}">
                      <a16:colId xmlns:a16="http://schemas.microsoft.com/office/drawing/2014/main" val="998109244"/>
                    </a:ext>
                  </a:extLst>
                </a:gridCol>
                <a:gridCol w="1952649">
                  <a:extLst>
                    <a:ext uri="{9D8B030D-6E8A-4147-A177-3AD203B41FA5}">
                      <a16:colId xmlns:a16="http://schemas.microsoft.com/office/drawing/2014/main" val="644607248"/>
                    </a:ext>
                  </a:extLst>
                </a:gridCol>
                <a:gridCol w="697924">
                  <a:extLst>
                    <a:ext uri="{9D8B030D-6E8A-4147-A177-3AD203B41FA5}">
                      <a16:colId xmlns:a16="http://schemas.microsoft.com/office/drawing/2014/main" val="1557145389"/>
                    </a:ext>
                  </a:extLst>
                </a:gridCol>
                <a:gridCol w="697924">
                  <a:extLst>
                    <a:ext uri="{9D8B030D-6E8A-4147-A177-3AD203B41FA5}">
                      <a16:colId xmlns:a16="http://schemas.microsoft.com/office/drawing/2014/main" val="1954892174"/>
                    </a:ext>
                  </a:extLst>
                </a:gridCol>
                <a:gridCol w="697924">
                  <a:extLst>
                    <a:ext uri="{9D8B030D-6E8A-4147-A177-3AD203B41FA5}">
                      <a16:colId xmlns:a16="http://schemas.microsoft.com/office/drawing/2014/main" val="358041051"/>
                    </a:ext>
                  </a:extLst>
                </a:gridCol>
                <a:gridCol w="444417">
                  <a:extLst>
                    <a:ext uri="{9D8B030D-6E8A-4147-A177-3AD203B41FA5}">
                      <a16:colId xmlns:a16="http://schemas.microsoft.com/office/drawing/2014/main" val="754300410"/>
                    </a:ext>
                  </a:extLst>
                </a:gridCol>
                <a:gridCol w="390451">
                  <a:extLst>
                    <a:ext uri="{9D8B030D-6E8A-4147-A177-3AD203B41FA5}">
                      <a16:colId xmlns:a16="http://schemas.microsoft.com/office/drawing/2014/main" val="2547411931"/>
                    </a:ext>
                  </a:extLst>
                </a:gridCol>
              </a:tblGrid>
              <a:tr h="274320">
                <a:tc>
                  <a:txBody>
                    <a:bodyPr/>
                    <a:lstStyle/>
                    <a:p>
                      <a:pPr algn="ctr" fontAlgn="ctr"/>
                      <a:r>
                        <a:rPr lang="en-US" sz="1200" b="1" i="0" u="none" strike="noStrike">
                          <a:solidFill>
                            <a:srgbClr val="FFFFFF"/>
                          </a:solidFill>
                          <a:effectLst/>
                          <a:latin typeface="Gotham"/>
                        </a:rPr>
                        <a:t>CAS</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Name</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A</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200" b="1" i="0" u="none" strike="noStrike" dirty="0">
                          <a:solidFill>
                            <a:srgbClr val="FFFFFF"/>
                          </a:solidFill>
                          <a:effectLst/>
                          <a:latin typeface="Gotham"/>
                        </a:rPr>
                        <a:t>B</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200" b="1" i="0" u="none" strike="noStrike" dirty="0">
                          <a:solidFill>
                            <a:srgbClr val="FFFFFF"/>
                          </a:solidFill>
                          <a:effectLst/>
                          <a:latin typeface="Gotham"/>
                        </a:rPr>
                        <a:t>C</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200" b="1" i="0" u="none" strike="noStrike" err="1">
                          <a:solidFill>
                            <a:srgbClr val="FFFFFF"/>
                          </a:solidFill>
                          <a:effectLst/>
                          <a:latin typeface="Gotham"/>
                        </a:rPr>
                        <a:t>Tmin</a:t>
                      </a:r>
                      <a:endParaRPr lang="en-US" sz="1200" b="1" i="0" u="none" strike="noStrike">
                        <a:solidFill>
                          <a:srgbClr val="FFFFFF"/>
                        </a:solidFill>
                        <a:effectLst/>
                        <a:latin typeface="Gotham"/>
                      </a:endParaRP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Tmax</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accent1">
                        <a:lumMod val="50000"/>
                      </a:schemeClr>
                    </a:solidFill>
                  </a:tcPr>
                </a:tc>
                <a:extLst>
                  <a:ext uri="{0D108BD9-81ED-4DB2-BD59-A6C34878D82A}">
                    <a16:rowId xmlns:a16="http://schemas.microsoft.com/office/drawing/2014/main" val="1872369632"/>
                  </a:ext>
                </a:extLst>
              </a:tr>
              <a:tr h="274320">
                <a:tc>
                  <a:txBody>
                    <a:bodyPr/>
                    <a:lstStyle/>
                    <a:p>
                      <a:pPr algn="ctr" fontAlgn="b"/>
                      <a:r>
                        <a:rPr lang="en-US" sz="1100" b="0" i="0" u="none" strike="noStrike">
                          <a:solidFill>
                            <a:srgbClr val="000000"/>
                          </a:solidFill>
                          <a:effectLst/>
                          <a:latin typeface="Gotham"/>
                        </a:rPr>
                        <a:t>50-00-0</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Gotham"/>
                        </a:rPr>
                        <a:t>Methanal</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21.37</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2204.13</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-30.15</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190</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271</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273950410"/>
                  </a:ext>
                </a:extLst>
              </a:tr>
              <a:tr h="274320">
                <a:tc>
                  <a:txBody>
                    <a:bodyPr/>
                    <a:lstStyle/>
                    <a:p>
                      <a:pPr algn="ctr" fontAlgn="b"/>
                      <a:r>
                        <a:rPr lang="en-US" sz="1100" b="0" i="0" u="none" strike="noStrike">
                          <a:solidFill>
                            <a:srgbClr val="000000"/>
                          </a:solidFill>
                          <a:effectLst/>
                          <a:latin typeface="Gotham"/>
                        </a:rPr>
                        <a:t>51-66-1</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Gotham"/>
                        </a:rPr>
                        <a:t>p-Methoxy-acetanilide</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20.27</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3916.19</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-177.10</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456</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533</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591970443"/>
                  </a:ext>
                </a:extLst>
              </a:tr>
              <a:tr h="274320">
                <a:tc>
                  <a:txBody>
                    <a:bodyPr/>
                    <a:lstStyle/>
                    <a:p>
                      <a:pPr algn="ctr" fontAlgn="b"/>
                      <a:r>
                        <a:rPr lang="en-US" sz="1100" b="0" i="0" u="none" strike="noStrike">
                          <a:solidFill>
                            <a:srgbClr val="000000"/>
                          </a:solidFill>
                          <a:effectLst/>
                          <a:latin typeface="Gotham"/>
                        </a:rPr>
                        <a:t>51-75-2</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Gotham"/>
                        </a:rPr>
                        <a:t>N-</a:t>
                      </a:r>
                      <a:r>
                        <a:rPr lang="en-US" sz="1100" b="0" i="0" u="none" strike="noStrike" err="1">
                          <a:solidFill>
                            <a:srgbClr val="000000"/>
                          </a:solidFill>
                          <a:effectLst/>
                          <a:latin typeface="Gotham"/>
                        </a:rPr>
                        <a:t>Methylbis</a:t>
                      </a:r>
                      <a:r>
                        <a:rPr lang="en-US" sz="1100" b="0" i="0" u="none" strike="noStrike">
                          <a:solidFill>
                            <a:srgbClr val="000000"/>
                          </a:solidFill>
                          <a:effectLst/>
                          <a:latin typeface="Gotham"/>
                        </a:rPr>
                        <a:t>(2-chloroethyl)amine</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25.61</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6563.29</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0</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273</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333</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898893298"/>
                  </a:ext>
                </a:extLst>
              </a:tr>
              <a:tr h="274320">
                <a:tc>
                  <a:txBody>
                    <a:bodyPr/>
                    <a:lstStyle/>
                    <a:p>
                      <a:pPr algn="ctr" fontAlgn="b"/>
                      <a:r>
                        <a:rPr lang="en-US" sz="1100" b="0" i="0" u="none" strike="noStrike">
                          <a:solidFill>
                            <a:srgbClr val="000000"/>
                          </a:solidFill>
                          <a:effectLst/>
                          <a:latin typeface="Gotham"/>
                        </a:rPr>
                        <a:t>541-35-5</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Gotham"/>
                        </a:rPr>
                        <a:t>Butyramide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Gotham"/>
                        </a:rPr>
                        <a:t>22.08</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Gotham"/>
                        </a:rPr>
                        <a:t>4164.35</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Gotham"/>
                        </a:rPr>
                        <a:t>-109.32</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Gotham"/>
                        </a:rPr>
                        <a:t>320</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Gotham"/>
                        </a:rPr>
                        <a:t>398</a:t>
                      </a: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1886922"/>
                  </a:ext>
                </a:extLst>
              </a:tr>
            </a:tbl>
          </a:graphicData>
        </a:graphic>
      </p:graphicFrame>
      <p:sp>
        <p:nvSpPr>
          <p:cNvPr id="11" name="TextBox 10">
            <a:extLst>
              <a:ext uri="{FF2B5EF4-FFF2-40B4-BE49-F238E27FC236}">
                <a16:creationId xmlns:a16="http://schemas.microsoft.com/office/drawing/2014/main" id="{419C7852-DED6-5CD7-427E-528E450D4671}"/>
              </a:ext>
            </a:extLst>
          </p:cNvPr>
          <p:cNvSpPr txBox="1"/>
          <p:nvPr/>
        </p:nvSpPr>
        <p:spPr>
          <a:xfrm>
            <a:off x="435617" y="2384838"/>
            <a:ext cx="1301678" cy="17402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14" name="Connector: Elbow 14">
            <a:extLst>
              <a:ext uri="{FF2B5EF4-FFF2-40B4-BE49-F238E27FC236}">
                <a16:creationId xmlns:a16="http://schemas.microsoft.com/office/drawing/2014/main" id="{4C601008-1272-8FD0-BC7A-C8F2BA99FF9E}"/>
              </a:ext>
            </a:extLst>
          </p:cNvPr>
          <p:cNvCxnSpPr>
            <a:cxnSpLocks/>
            <a:stCxn id="16" idx="2"/>
            <a:endCxn id="33"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D6BE18-ADC7-154B-6E4E-763B2A49A3A1}"/>
              </a:ext>
            </a:extLst>
          </p:cNvPr>
          <p:cNvSpPr txBox="1"/>
          <p:nvPr/>
        </p:nvSpPr>
        <p:spPr>
          <a:xfrm>
            <a:off x="435620" y="3038316"/>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18" name="Connector: Elbow 20">
            <a:extLst>
              <a:ext uri="{FF2B5EF4-FFF2-40B4-BE49-F238E27FC236}">
                <a16:creationId xmlns:a16="http://schemas.microsoft.com/office/drawing/2014/main" id="{3EBED0FC-2989-183A-EFF5-7C9D0CC816C0}"/>
              </a:ext>
            </a:extLst>
          </p:cNvPr>
          <p:cNvCxnSpPr>
            <a:cxnSpLocks/>
            <a:stCxn id="25" idx="2"/>
            <a:endCxn id="16"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ECDD4D1-F75C-BF01-7035-389F8A76742C}"/>
              </a:ext>
            </a:extLst>
          </p:cNvPr>
          <p:cNvSpPr txBox="1">
            <a:spLocks noChangeAspect="1"/>
          </p:cNvSpPr>
          <p:nvPr/>
        </p:nvSpPr>
        <p:spPr>
          <a:xfrm>
            <a:off x="435618" y="167553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24" name="TextBox 23">
            <a:extLst>
              <a:ext uri="{FF2B5EF4-FFF2-40B4-BE49-F238E27FC236}">
                <a16:creationId xmlns:a16="http://schemas.microsoft.com/office/drawing/2014/main" id="{968DF781-A531-C9DE-98D5-7891B6BA6465}"/>
              </a:ext>
            </a:extLst>
          </p:cNvPr>
          <p:cNvSpPr txBox="1"/>
          <p:nvPr/>
        </p:nvSpPr>
        <p:spPr>
          <a:xfrm>
            <a:off x="435619" y="2047763"/>
            <a:ext cx="1301676" cy="16927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25" name="TextBox 24">
            <a:extLst>
              <a:ext uri="{FF2B5EF4-FFF2-40B4-BE49-F238E27FC236}">
                <a16:creationId xmlns:a16="http://schemas.microsoft.com/office/drawing/2014/main" id="{D56D60EE-54A4-6BD3-9C2B-8BDD5889C20E}"/>
              </a:ext>
            </a:extLst>
          </p:cNvPr>
          <p:cNvSpPr txBox="1"/>
          <p:nvPr/>
        </p:nvSpPr>
        <p:spPr>
          <a:xfrm>
            <a:off x="435621" y="2696121"/>
            <a:ext cx="1301679"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27" name="Connector: Elbow 26">
            <a:extLst>
              <a:ext uri="{FF2B5EF4-FFF2-40B4-BE49-F238E27FC236}">
                <a16:creationId xmlns:a16="http://schemas.microsoft.com/office/drawing/2014/main" id="{9A361D43-296E-0B00-0898-83C3D3DBDC3E}"/>
              </a:ext>
            </a:extLst>
          </p:cNvPr>
          <p:cNvCxnSpPr>
            <a:cxnSpLocks/>
            <a:stCxn id="16" idx="3"/>
            <a:endCxn id="34"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48">
            <a:extLst>
              <a:ext uri="{FF2B5EF4-FFF2-40B4-BE49-F238E27FC236}">
                <a16:creationId xmlns:a16="http://schemas.microsoft.com/office/drawing/2014/main" id="{77BDD696-E0EF-6AF3-4D9A-236F8680721D}"/>
              </a:ext>
            </a:extLst>
          </p:cNvPr>
          <p:cNvCxnSpPr>
            <a:cxnSpLocks/>
            <a:stCxn id="20" idx="2"/>
            <a:endCxn id="24"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52">
            <a:extLst>
              <a:ext uri="{FF2B5EF4-FFF2-40B4-BE49-F238E27FC236}">
                <a16:creationId xmlns:a16="http://schemas.microsoft.com/office/drawing/2014/main" id="{819C1478-30E7-6A1F-72D1-79CFC62FDF53}"/>
              </a:ext>
            </a:extLst>
          </p:cNvPr>
          <p:cNvCxnSpPr>
            <a:cxnSpLocks/>
            <a:stCxn id="24" idx="2"/>
            <a:endCxn id="11"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55">
            <a:extLst>
              <a:ext uri="{FF2B5EF4-FFF2-40B4-BE49-F238E27FC236}">
                <a16:creationId xmlns:a16="http://schemas.microsoft.com/office/drawing/2014/main" id="{CB69A9E6-4118-E710-9A4B-BBC10DF425EA}"/>
              </a:ext>
            </a:extLst>
          </p:cNvPr>
          <p:cNvCxnSpPr>
            <a:cxnSpLocks/>
            <a:stCxn id="11" idx="2"/>
            <a:endCxn id="25"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53630B6-DDC3-58E7-FE10-C34F4B581444}"/>
              </a:ext>
            </a:extLst>
          </p:cNvPr>
          <p:cNvSpPr txBox="1"/>
          <p:nvPr/>
        </p:nvSpPr>
        <p:spPr>
          <a:xfrm>
            <a:off x="435619" y="3389330"/>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34" name="TextBox 33">
            <a:extLst>
              <a:ext uri="{FF2B5EF4-FFF2-40B4-BE49-F238E27FC236}">
                <a16:creationId xmlns:a16="http://schemas.microsoft.com/office/drawing/2014/main" id="{AB287D95-378F-9346-6954-CA87A2D03DD7}"/>
              </a:ext>
            </a:extLst>
          </p:cNvPr>
          <p:cNvSpPr txBox="1"/>
          <p:nvPr/>
        </p:nvSpPr>
        <p:spPr>
          <a:xfrm>
            <a:off x="435617" y="3715202"/>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36" name="TextBox 35">
            <a:extLst>
              <a:ext uri="{FF2B5EF4-FFF2-40B4-BE49-F238E27FC236}">
                <a16:creationId xmlns:a16="http://schemas.microsoft.com/office/drawing/2014/main" id="{FF979344-6DC1-ED38-5F2D-57DBBAFC89A6}"/>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sp>
        <p:nvSpPr>
          <p:cNvPr id="42" name="Rectangle 41">
            <a:extLst>
              <a:ext uri="{FF2B5EF4-FFF2-40B4-BE49-F238E27FC236}">
                <a16:creationId xmlns:a16="http://schemas.microsoft.com/office/drawing/2014/main" id="{4BE54391-E1AF-2FF9-8786-C760F873D376}"/>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0">
            <a:extLst>
              <a:ext uri="{FF2B5EF4-FFF2-40B4-BE49-F238E27FC236}">
                <a16:creationId xmlns:a16="http://schemas.microsoft.com/office/drawing/2014/main" id="{32569797-50D5-8BF7-9DC4-F002527445A0}"/>
              </a:ext>
            </a:extLst>
          </p:cNvPr>
          <p:cNvSpPr txBox="1">
            <a:spLocks/>
          </p:cNvSpPr>
          <p:nvPr/>
        </p:nvSpPr>
        <p:spPr>
          <a:xfrm>
            <a:off x="720000" y="549779"/>
            <a:ext cx="38520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Transform Data</a:t>
            </a:r>
          </a:p>
        </p:txBody>
      </p:sp>
      <p:graphicFrame>
        <p:nvGraphicFramePr>
          <p:cNvPr id="52" name="Table 51">
            <a:extLst>
              <a:ext uri="{FF2B5EF4-FFF2-40B4-BE49-F238E27FC236}">
                <a16:creationId xmlns:a16="http://schemas.microsoft.com/office/drawing/2014/main" id="{B8C6694F-9CEC-E09A-7508-AB58FDE7E5BB}"/>
              </a:ext>
            </a:extLst>
          </p:cNvPr>
          <p:cNvGraphicFramePr>
            <a:graphicFrameLocks noGrp="1"/>
          </p:cNvGraphicFramePr>
          <p:nvPr>
            <p:extLst>
              <p:ext uri="{D42A27DB-BD31-4B8C-83A1-F6EECF244321}">
                <p14:modId xmlns:p14="http://schemas.microsoft.com/office/powerpoint/2010/main" val="791221046"/>
              </p:ext>
            </p:extLst>
          </p:nvPr>
        </p:nvGraphicFramePr>
        <p:xfrm>
          <a:off x="3477200" y="3799840"/>
          <a:ext cx="4638100" cy="548640"/>
        </p:xfrm>
        <a:graphic>
          <a:graphicData uri="http://schemas.openxmlformats.org/drawingml/2006/table">
            <a:tbl>
              <a:tblPr/>
              <a:tblGrid>
                <a:gridCol w="898495">
                  <a:extLst>
                    <a:ext uri="{9D8B030D-6E8A-4147-A177-3AD203B41FA5}">
                      <a16:colId xmlns:a16="http://schemas.microsoft.com/office/drawing/2014/main" val="1363799282"/>
                    </a:ext>
                  </a:extLst>
                </a:gridCol>
                <a:gridCol w="898495">
                  <a:extLst>
                    <a:ext uri="{9D8B030D-6E8A-4147-A177-3AD203B41FA5}">
                      <a16:colId xmlns:a16="http://schemas.microsoft.com/office/drawing/2014/main" val="644607248"/>
                    </a:ext>
                  </a:extLst>
                </a:gridCol>
                <a:gridCol w="568222">
                  <a:extLst>
                    <a:ext uri="{9D8B030D-6E8A-4147-A177-3AD203B41FA5}">
                      <a16:colId xmlns:a16="http://schemas.microsoft.com/office/drawing/2014/main" val="1557145389"/>
                    </a:ext>
                  </a:extLst>
                </a:gridCol>
                <a:gridCol w="568222">
                  <a:extLst>
                    <a:ext uri="{9D8B030D-6E8A-4147-A177-3AD203B41FA5}">
                      <a16:colId xmlns:a16="http://schemas.microsoft.com/office/drawing/2014/main" val="1954892174"/>
                    </a:ext>
                  </a:extLst>
                </a:gridCol>
                <a:gridCol w="568222">
                  <a:extLst>
                    <a:ext uri="{9D8B030D-6E8A-4147-A177-3AD203B41FA5}">
                      <a16:colId xmlns:a16="http://schemas.microsoft.com/office/drawing/2014/main" val="358041051"/>
                    </a:ext>
                  </a:extLst>
                </a:gridCol>
                <a:gridCol w="568222">
                  <a:extLst>
                    <a:ext uri="{9D8B030D-6E8A-4147-A177-3AD203B41FA5}">
                      <a16:colId xmlns:a16="http://schemas.microsoft.com/office/drawing/2014/main" val="754300410"/>
                    </a:ext>
                  </a:extLst>
                </a:gridCol>
                <a:gridCol w="568222">
                  <a:extLst>
                    <a:ext uri="{9D8B030D-6E8A-4147-A177-3AD203B41FA5}">
                      <a16:colId xmlns:a16="http://schemas.microsoft.com/office/drawing/2014/main" val="2547411931"/>
                    </a:ext>
                  </a:extLst>
                </a:gridCol>
              </a:tblGrid>
              <a:tr h="274320">
                <a:tc>
                  <a:txBody>
                    <a:bodyPr/>
                    <a:lstStyle/>
                    <a:p>
                      <a:pPr algn="ctr" fontAlgn="ctr"/>
                      <a:r>
                        <a:rPr lang="en-US" sz="1100" b="1" i="0" u="none" strike="noStrike">
                          <a:solidFill>
                            <a:srgbClr val="FFFFFF"/>
                          </a:solidFill>
                          <a:effectLst/>
                          <a:latin typeface="Gotham"/>
                        </a:rPr>
                        <a:t>Name</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SMILES</a:t>
                      </a:r>
                    </a:p>
                  </a:txBody>
                  <a:tcPr marL="7620" marR="7620" marT="762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A</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B</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C</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Tmin</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Tmax</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accent1">
                        <a:lumMod val="50000"/>
                      </a:schemeClr>
                    </a:solidFill>
                  </a:tcPr>
                </a:tc>
                <a:extLst>
                  <a:ext uri="{0D108BD9-81ED-4DB2-BD59-A6C34878D82A}">
                    <a16:rowId xmlns:a16="http://schemas.microsoft.com/office/drawing/2014/main" val="1872369632"/>
                  </a:ext>
                </a:extLst>
              </a:tr>
              <a:tr h="274320">
                <a:tc>
                  <a:txBody>
                    <a:bodyPr/>
                    <a:lstStyle/>
                    <a:p>
                      <a:pPr algn="ctr" fontAlgn="ctr"/>
                      <a:r>
                        <a:rPr lang="en-US" sz="1000" b="0" i="0" u="none" strike="noStrike">
                          <a:solidFill>
                            <a:srgbClr val="000000"/>
                          </a:solidFill>
                          <a:effectLst/>
                          <a:latin typeface="Gotham"/>
                        </a:rPr>
                        <a:t>Butyramide</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Gotham"/>
                        </a:rPr>
                        <a:t>CCCC(=O)N</a:t>
                      </a:r>
                    </a:p>
                  </a:txBody>
                  <a:tcPr marL="7620" marR="7620" marT="7620"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Gotham"/>
                        </a:rPr>
                        <a:t>22.08</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Gotham"/>
                        </a:rPr>
                        <a:t>4164.35</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Gotham"/>
                        </a:rPr>
                        <a:t>-109.32</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Gotham"/>
                        </a:rPr>
                        <a:t>320</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Gotham"/>
                        </a:rPr>
                        <a:t>398</a:t>
                      </a: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961120"/>
                  </a:ext>
                </a:extLst>
              </a:tr>
            </a:tbl>
          </a:graphicData>
        </a:graphic>
      </p:graphicFrame>
      <p:sp>
        <p:nvSpPr>
          <p:cNvPr id="54" name="Arrow: Down 53">
            <a:extLst>
              <a:ext uri="{FF2B5EF4-FFF2-40B4-BE49-F238E27FC236}">
                <a16:creationId xmlns:a16="http://schemas.microsoft.com/office/drawing/2014/main" id="{1B7738B1-05A5-F85B-7E69-FCDB0B599269}"/>
              </a:ext>
            </a:extLst>
          </p:cNvPr>
          <p:cNvSpPr/>
          <p:nvPr/>
        </p:nvSpPr>
        <p:spPr>
          <a:xfrm>
            <a:off x="4642168" y="3175925"/>
            <a:ext cx="368045" cy="495585"/>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67E7113-7426-074A-564F-F9CF7F303D96}"/>
              </a:ext>
            </a:extLst>
          </p:cNvPr>
          <p:cNvSpPr/>
          <p:nvPr/>
        </p:nvSpPr>
        <p:spPr>
          <a:xfrm>
            <a:off x="3477200" y="2738931"/>
            <a:ext cx="1981056" cy="3086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A6B86E6-0561-A7F8-43AB-6DF815996245}"/>
              </a:ext>
            </a:extLst>
          </p:cNvPr>
          <p:cNvSpPr/>
          <p:nvPr/>
        </p:nvSpPr>
        <p:spPr>
          <a:xfrm>
            <a:off x="4394813" y="4050433"/>
            <a:ext cx="862757" cy="2980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or: Elbow 14">
            <a:extLst>
              <a:ext uri="{FF2B5EF4-FFF2-40B4-BE49-F238E27FC236}">
                <a16:creationId xmlns:a16="http://schemas.microsoft.com/office/drawing/2014/main" id="{7C883704-1AAA-6D3C-91E1-0637D0AA3118}"/>
              </a:ext>
            </a:extLst>
          </p:cNvPr>
          <p:cNvCxnSpPr>
            <a:cxnSpLocks/>
            <a:stCxn id="33" idx="2"/>
            <a:endCxn id="34"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14">
            <a:extLst>
              <a:ext uri="{FF2B5EF4-FFF2-40B4-BE49-F238E27FC236}">
                <a16:creationId xmlns:a16="http://schemas.microsoft.com/office/drawing/2014/main" id="{B88179CF-C32E-2ADE-56A9-66565F4E6D18}"/>
              </a:ext>
            </a:extLst>
          </p:cNvPr>
          <p:cNvCxnSpPr>
            <a:cxnSpLocks/>
            <a:stCxn id="34" idx="2"/>
            <a:endCxn id="36"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7A8F767-82E7-9877-42F3-E35B2E408389}"/>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105" name="TextBox 104">
            <a:extLst>
              <a:ext uri="{FF2B5EF4-FFF2-40B4-BE49-F238E27FC236}">
                <a16:creationId xmlns:a16="http://schemas.microsoft.com/office/drawing/2014/main" id="{A09C1DCF-387C-A4A2-9C77-5A32B44BC8EB}"/>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sp>
        <p:nvSpPr>
          <p:cNvPr id="2" name="Slide Number Placeholder 1">
            <a:extLst>
              <a:ext uri="{FF2B5EF4-FFF2-40B4-BE49-F238E27FC236}">
                <a16:creationId xmlns:a16="http://schemas.microsoft.com/office/drawing/2014/main" id="{F5855104-CD68-1AF5-F6BA-74BEBB4F3CCB}"/>
              </a:ext>
            </a:extLst>
          </p:cNvPr>
          <p:cNvSpPr>
            <a:spLocks noGrp="1"/>
          </p:cNvSpPr>
          <p:nvPr>
            <p:ph type="sldNum" sz="quarter" idx="10"/>
          </p:nvPr>
        </p:nvSpPr>
        <p:spPr>
          <a:xfrm>
            <a:off x="7086600" y="4752514"/>
            <a:ext cx="2057400" cy="274637"/>
          </a:xfrm>
        </p:spPr>
        <p:txBody>
          <a:bodyPr/>
          <a:lstStyle/>
          <a:p>
            <a:fld id="{E8495C6F-F2B9-460A-BCD3-4531F8558E37}" type="slidenum">
              <a:rPr lang="en-US" smtClean="0"/>
              <a:pPr/>
              <a:t>11</a:t>
            </a:fld>
            <a:endParaRPr lang="en-US"/>
          </a:p>
        </p:txBody>
      </p:sp>
      <p:sp>
        <p:nvSpPr>
          <p:cNvPr id="6" name="TextBox 5">
            <a:extLst>
              <a:ext uri="{FF2B5EF4-FFF2-40B4-BE49-F238E27FC236}">
                <a16:creationId xmlns:a16="http://schemas.microsoft.com/office/drawing/2014/main" id="{1B632AFC-170B-16EA-5FD9-9BFA087FD0E1}"/>
              </a:ext>
            </a:extLst>
          </p:cNvPr>
          <p:cNvSpPr txBox="1"/>
          <p:nvPr/>
        </p:nvSpPr>
        <p:spPr>
          <a:xfrm>
            <a:off x="259080" y="4727404"/>
            <a:ext cx="8442944" cy="215444"/>
          </a:xfrm>
          <a:prstGeom prst="rect">
            <a:avLst/>
          </a:prstGeom>
          <a:noFill/>
        </p:spPr>
        <p:txBody>
          <a:bodyPr wrap="square">
            <a:spAutoFit/>
          </a:bodyPr>
          <a:lstStyle/>
          <a:p>
            <a:r>
              <a:rPr lang="en-US" sz="800"/>
              <a:t>Ref [4] </a:t>
            </a:r>
            <a:r>
              <a:rPr lang="fr-FR" sz="800" err="1"/>
              <a:t>PubChemPy</a:t>
            </a:r>
            <a:r>
              <a:rPr lang="fr-FR" sz="800"/>
              <a:t> documentation — </a:t>
            </a:r>
            <a:r>
              <a:rPr lang="fr-FR" sz="800" err="1"/>
              <a:t>PubChemPy</a:t>
            </a:r>
            <a:r>
              <a:rPr lang="fr-FR" sz="800"/>
              <a:t> 1.0.4 documentation, </a:t>
            </a:r>
            <a:r>
              <a:rPr lang="en-US" sz="800">
                <a:hlinkClick r:id="rId3"/>
              </a:rPr>
              <a:t>https://</a:t>
            </a:r>
            <a:r>
              <a:rPr lang="en-US" sz="800" err="1">
                <a:hlinkClick r:id="rId3"/>
              </a:rPr>
              <a:t>pubchempy.readthedocs.io</a:t>
            </a:r>
            <a:r>
              <a:rPr lang="en-US" sz="800">
                <a:hlinkClick r:id="rId3"/>
              </a:rPr>
              <a:t>/en/latest/guide/</a:t>
            </a:r>
            <a:r>
              <a:rPr lang="en-US" sz="800" err="1">
                <a:hlinkClick r:id="rId3"/>
              </a:rPr>
              <a:t>gettingstarted.html</a:t>
            </a:r>
            <a:r>
              <a:rPr lang="en-US" sz="800">
                <a:hlinkClick r:id="rId3"/>
              </a:rPr>
              <a:t>/</a:t>
            </a:r>
            <a:r>
              <a:rPr lang="en-US" sz="800"/>
              <a:t>   </a:t>
            </a:r>
          </a:p>
        </p:txBody>
      </p:sp>
      <p:sp>
        <p:nvSpPr>
          <p:cNvPr id="8" name="TextBox 7">
            <a:extLst>
              <a:ext uri="{FF2B5EF4-FFF2-40B4-BE49-F238E27FC236}">
                <a16:creationId xmlns:a16="http://schemas.microsoft.com/office/drawing/2014/main" id="{5ADF606F-2D9F-712E-B864-2D39F1A23C13}"/>
              </a:ext>
            </a:extLst>
          </p:cNvPr>
          <p:cNvSpPr txBox="1"/>
          <p:nvPr/>
        </p:nvSpPr>
        <p:spPr>
          <a:xfrm>
            <a:off x="5010213" y="3196236"/>
            <a:ext cx="2555455" cy="400110"/>
          </a:xfrm>
          <a:prstGeom prst="rect">
            <a:avLst/>
          </a:prstGeom>
          <a:noFill/>
        </p:spPr>
        <p:txBody>
          <a:bodyPr wrap="square">
            <a:spAutoFit/>
          </a:bodyPr>
          <a:lstStyle/>
          <a:p>
            <a:pPr algn="ctr"/>
            <a:r>
              <a:rPr lang="en-US" sz="1000">
                <a:solidFill>
                  <a:srgbClr val="FF0000"/>
                </a:solidFill>
                <a:latin typeface="Gotham"/>
              </a:rPr>
              <a:t>Use PubChem Database to </a:t>
            </a:r>
          </a:p>
          <a:p>
            <a:pPr algn="ctr"/>
            <a:r>
              <a:rPr lang="en-US" sz="1000">
                <a:solidFill>
                  <a:srgbClr val="FF0000"/>
                </a:solidFill>
                <a:latin typeface="Gotham"/>
              </a:rPr>
              <a:t>convert Name of compound to its SMILES</a:t>
            </a:r>
          </a:p>
        </p:txBody>
      </p:sp>
      <p:pic>
        <p:nvPicPr>
          <p:cNvPr id="5" name="Picture 4">
            <a:extLst>
              <a:ext uri="{FF2B5EF4-FFF2-40B4-BE49-F238E27FC236}">
                <a16:creationId xmlns:a16="http://schemas.microsoft.com/office/drawing/2014/main" id="{C42CF172-BF77-B151-D80C-1C51E378E61D}"/>
              </a:ext>
            </a:extLst>
          </p:cNvPr>
          <p:cNvPicPr>
            <a:picLocks noChangeAspect="1"/>
          </p:cNvPicPr>
          <p:nvPr/>
        </p:nvPicPr>
        <p:blipFill>
          <a:blip r:embed="rId4"/>
          <a:stretch>
            <a:fillRect/>
          </a:stretch>
        </p:blipFill>
        <p:spPr>
          <a:xfrm>
            <a:off x="6230378" y="549779"/>
            <a:ext cx="2354607" cy="676656"/>
          </a:xfrm>
          <a:prstGeom prst="rect">
            <a:avLst/>
          </a:prstGeom>
        </p:spPr>
      </p:pic>
      <p:sp>
        <p:nvSpPr>
          <p:cNvPr id="3" name="Title 10">
            <a:extLst>
              <a:ext uri="{FF2B5EF4-FFF2-40B4-BE49-F238E27FC236}">
                <a16:creationId xmlns:a16="http://schemas.microsoft.com/office/drawing/2014/main" id="{67A8A7EE-0BDB-DFC7-21FA-1FED6AA76555}"/>
              </a:ext>
            </a:extLst>
          </p:cNvPr>
          <p:cNvSpPr txBox="1">
            <a:spLocks/>
          </p:cNvSpPr>
          <p:nvPr/>
        </p:nvSpPr>
        <p:spPr>
          <a:xfrm>
            <a:off x="720000" y="354047"/>
            <a:ext cx="1750347"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Methodology</a:t>
            </a:r>
          </a:p>
        </p:txBody>
      </p:sp>
      <p:sp>
        <p:nvSpPr>
          <p:cNvPr id="7" name="Subtitle 3">
            <a:extLst>
              <a:ext uri="{FF2B5EF4-FFF2-40B4-BE49-F238E27FC236}">
                <a16:creationId xmlns:a16="http://schemas.microsoft.com/office/drawing/2014/main" id="{2E83AD65-7F58-9C1D-D992-5046E0107510}"/>
              </a:ext>
            </a:extLst>
          </p:cNvPr>
          <p:cNvSpPr txBox="1">
            <a:spLocks/>
          </p:cNvSpPr>
          <p:nvPr/>
        </p:nvSpPr>
        <p:spPr>
          <a:xfrm>
            <a:off x="2642755" y="1369072"/>
            <a:ext cx="2614815" cy="34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r>
              <a:rPr lang="en-US" b="1">
                <a:solidFill>
                  <a:schemeClr val="tx1"/>
                </a:solidFill>
                <a:latin typeface="Gotham"/>
              </a:rPr>
              <a:t>Table 5. </a:t>
            </a:r>
            <a:r>
              <a:rPr lang="en-US" err="1">
                <a:solidFill>
                  <a:schemeClr val="tx1"/>
                </a:solidFill>
                <a:latin typeface="Gotham"/>
              </a:rPr>
              <a:t>P</a:t>
            </a:r>
            <a:r>
              <a:rPr lang="en-US" baseline="30000" err="1">
                <a:solidFill>
                  <a:schemeClr val="tx1"/>
                </a:solidFill>
                <a:latin typeface="Gotham"/>
              </a:rPr>
              <a:t>sat</a:t>
            </a:r>
            <a:r>
              <a:rPr lang="en-US">
                <a:solidFill>
                  <a:schemeClr val="tx1"/>
                </a:solidFill>
                <a:latin typeface="Gotham"/>
              </a:rPr>
              <a:t> Raw data</a:t>
            </a:r>
          </a:p>
        </p:txBody>
      </p:sp>
    </p:spTree>
    <p:extLst>
      <p:ext uri="{BB962C8B-B14F-4D97-AF65-F5344CB8AC3E}">
        <p14:creationId xmlns:p14="http://schemas.microsoft.com/office/powerpoint/2010/main" val="1373443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B5987F-197B-D591-CD43-50FA775C742A}"/>
              </a:ext>
            </a:extLst>
          </p:cNvPr>
          <p:cNvSpPr>
            <a:spLocks noGrp="1"/>
          </p:cNvSpPr>
          <p:nvPr>
            <p:ph type="sldNum" sz="quarter" idx="10"/>
          </p:nvPr>
        </p:nvSpPr>
        <p:spPr/>
        <p:txBody>
          <a:bodyPr/>
          <a:lstStyle/>
          <a:p>
            <a:fld id="{E8495C6F-F2B9-460A-BCD3-4531F8558E37}" type="slidenum">
              <a:rPr lang="en-US" smtClean="0"/>
              <a:pPr/>
              <a:t>12</a:t>
            </a:fld>
            <a:endParaRPr lang="en-US"/>
          </a:p>
        </p:txBody>
      </p:sp>
      <p:graphicFrame>
        <p:nvGraphicFramePr>
          <p:cNvPr id="4" name="Table 3">
            <a:extLst>
              <a:ext uri="{FF2B5EF4-FFF2-40B4-BE49-F238E27FC236}">
                <a16:creationId xmlns:a16="http://schemas.microsoft.com/office/drawing/2014/main" id="{8828287F-2E52-F19E-EACE-179F50DC276C}"/>
              </a:ext>
            </a:extLst>
          </p:cNvPr>
          <p:cNvGraphicFramePr>
            <a:graphicFrameLocks noGrp="1"/>
          </p:cNvGraphicFramePr>
          <p:nvPr>
            <p:extLst>
              <p:ext uri="{D42A27DB-BD31-4B8C-83A1-F6EECF244321}">
                <p14:modId xmlns:p14="http://schemas.microsoft.com/office/powerpoint/2010/main" val="894848072"/>
              </p:ext>
            </p:extLst>
          </p:nvPr>
        </p:nvGraphicFramePr>
        <p:xfrm>
          <a:off x="4114610" y="3475749"/>
          <a:ext cx="3214419" cy="548640"/>
        </p:xfrm>
        <a:graphic>
          <a:graphicData uri="http://schemas.openxmlformats.org/drawingml/2006/table">
            <a:tbl>
              <a:tblPr/>
              <a:tblGrid>
                <a:gridCol w="1368474">
                  <a:extLst>
                    <a:ext uri="{9D8B030D-6E8A-4147-A177-3AD203B41FA5}">
                      <a16:colId xmlns:a16="http://schemas.microsoft.com/office/drawing/2014/main" val="644607248"/>
                    </a:ext>
                  </a:extLst>
                </a:gridCol>
                <a:gridCol w="365760">
                  <a:extLst>
                    <a:ext uri="{9D8B030D-6E8A-4147-A177-3AD203B41FA5}">
                      <a16:colId xmlns:a16="http://schemas.microsoft.com/office/drawing/2014/main" val="1557145389"/>
                    </a:ext>
                  </a:extLst>
                </a:gridCol>
                <a:gridCol w="365760">
                  <a:extLst>
                    <a:ext uri="{9D8B030D-6E8A-4147-A177-3AD203B41FA5}">
                      <a16:colId xmlns:a16="http://schemas.microsoft.com/office/drawing/2014/main" val="1954892174"/>
                    </a:ext>
                  </a:extLst>
                </a:gridCol>
                <a:gridCol w="371475">
                  <a:extLst>
                    <a:ext uri="{9D8B030D-6E8A-4147-A177-3AD203B41FA5}">
                      <a16:colId xmlns:a16="http://schemas.microsoft.com/office/drawing/2014/main" val="358041051"/>
                    </a:ext>
                  </a:extLst>
                </a:gridCol>
                <a:gridCol w="371475">
                  <a:extLst>
                    <a:ext uri="{9D8B030D-6E8A-4147-A177-3AD203B41FA5}">
                      <a16:colId xmlns:a16="http://schemas.microsoft.com/office/drawing/2014/main" val="754300410"/>
                    </a:ext>
                  </a:extLst>
                </a:gridCol>
                <a:gridCol w="371475">
                  <a:extLst>
                    <a:ext uri="{9D8B030D-6E8A-4147-A177-3AD203B41FA5}">
                      <a16:colId xmlns:a16="http://schemas.microsoft.com/office/drawing/2014/main" val="2547411931"/>
                    </a:ext>
                  </a:extLst>
                </a:gridCol>
              </a:tblGrid>
              <a:tr h="274320">
                <a:tc>
                  <a:txBody>
                    <a:bodyPr/>
                    <a:lstStyle/>
                    <a:p>
                      <a:pPr algn="ctr" fontAlgn="ctr"/>
                      <a:r>
                        <a:rPr lang="en-US" sz="1200" b="1" i="0" u="none" strike="noStrike">
                          <a:solidFill>
                            <a:srgbClr val="FFFFFF"/>
                          </a:solidFill>
                          <a:effectLst/>
                          <a:latin typeface="Gotham"/>
                        </a:rPr>
                        <a:t>SMILES</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VP1</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VP2</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VP3</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VP4</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VP5</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274320">
                <a:tc>
                  <a:txBody>
                    <a:bodyPr/>
                    <a:lstStyle/>
                    <a:p>
                      <a:pPr algn="ctr" fontAlgn="ctr"/>
                      <a:r>
                        <a:rPr lang="en-US" sz="1000" b="0" i="0" u="none" strike="noStrike">
                          <a:solidFill>
                            <a:srgbClr val="000000"/>
                          </a:solidFill>
                          <a:effectLst/>
                          <a:latin typeface="Gotham"/>
                        </a:rPr>
                        <a:t>CCCC(=O)N</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2.32</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3.99</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5.40</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6.61</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7.66</a:t>
                      </a:r>
                    </a:p>
                  </a:txBody>
                  <a:tcPr marL="9525" marR="9525" marT="9525" marB="0" anchor="ctr">
                    <a:lnL>
                      <a:noFill/>
                    </a:lnL>
                    <a:lnR>
                      <a:noFill/>
                    </a:lnR>
                    <a:lnT>
                      <a:noFill/>
                    </a:lnT>
                    <a:lnB>
                      <a:noFill/>
                    </a:lnB>
                  </a:tcPr>
                </a:tc>
                <a:extLst>
                  <a:ext uri="{0D108BD9-81ED-4DB2-BD59-A6C34878D82A}">
                    <a16:rowId xmlns:a16="http://schemas.microsoft.com/office/drawing/2014/main" val="1433961120"/>
                  </a:ext>
                </a:extLst>
              </a:tr>
            </a:tbl>
          </a:graphicData>
        </a:graphic>
      </p:graphicFrame>
      <p:graphicFrame>
        <p:nvGraphicFramePr>
          <p:cNvPr id="6" name="Table 5">
            <a:extLst>
              <a:ext uri="{FF2B5EF4-FFF2-40B4-BE49-F238E27FC236}">
                <a16:creationId xmlns:a16="http://schemas.microsoft.com/office/drawing/2014/main" id="{89BE0F90-5386-81E7-8A24-008124BFEE8A}"/>
              </a:ext>
            </a:extLst>
          </p:cNvPr>
          <p:cNvGraphicFramePr>
            <a:graphicFrameLocks noGrp="1"/>
          </p:cNvGraphicFramePr>
          <p:nvPr>
            <p:extLst>
              <p:ext uri="{D42A27DB-BD31-4B8C-83A1-F6EECF244321}">
                <p14:modId xmlns:p14="http://schemas.microsoft.com/office/powerpoint/2010/main" val="3312432278"/>
              </p:ext>
            </p:extLst>
          </p:nvPr>
        </p:nvGraphicFramePr>
        <p:xfrm>
          <a:off x="3797090" y="2224605"/>
          <a:ext cx="3757343" cy="548640"/>
        </p:xfrm>
        <a:graphic>
          <a:graphicData uri="http://schemas.openxmlformats.org/drawingml/2006/table">
            <a:tbl>
              <a:tblPr/>
              <a:tblGrid>
                <a:gridCol w="1368474">
                  <a:extLst>
                    <a:ext uri="{9D8B030D-6E8A-4147-A177-3AD203B41FA5}">
                      <a16:colId xmlns:a16="http://schemas.microsoft.com/office/drawing/2014/main" val="644607248"/>
                    </a:ext>
                  </a:extLst>
                </a:gridCol>
                <a:gridCol w="585787">
                  <a:extLst>
                    <a:ext uri="{9D8B030D-6E8A-4147-A177-3AD203B41FA5}">
                      <a16:colId xmlns:a16="http://schemas.microsoft.com/office/drawing/2014/main" val="1557145389"/>
                    </a:ext>
                  </a:extLst>
                </a:gridCol>
                <a:gridCol w="585787">
                  <a:extLst>
                    <a:ext uri="{9D8B030D-6E8A-4147-A177-3AD203B41FA5}">
                      <a16:colId xmlns:a16="http://schemas.microsoft.com/office/drawing/2014/main" val="1954892174"/>
                    </a:ext>
                  </a:extLst>
                </a:gridCol>
                <a:gridCol w="485775">
                  <a:extLst>
                    <a:ext uri="{9D8B030D-6E8A-4147-A177-3AD203B41FA5}">
                      <a16:colId xmlns:a16="http://schemas.microsoft.com/office/drawing/2014/main" val="358041051"/>
                    </a:ext>
                  </a:extLst>
                </a:gridCol>
                <a:gridCol w="365760">
                  <a:extLst>
                    <a:ext uri="{9D8B030D-6E8A-4147-A177-3AD203B41FA5}">
                      <a16:colId xmlns:a16="http://schemas.microsoft.com/office/drawing/2014/main" val="754300410"/>
                    </a:ext>
                  </a:extLst>
                </a:gridCol>
                <a:gridCol w="365760">
                  <a:extLst>
                    <a:ext uri="{9D8B030D-6E8A-4147-A177-3AD203B41FA5}">
                      <a16:colId xmlns:a16="http://schemas.microsoft.com/office/drawing/2014/main" val="2547411931"/>
                    </a:ext>
                  </a:extLst>
                </a:gridCol>
              </a:tblGrid>
              <a:tr h="274320">
                <a:tc>
                  <a:txBody>
                    <a:bodyPr/>
                    <a:lstStyle/>
                    <a:p>
                      <a:pPr algn="ctr" fontAlgn="ctr"/>
                      <a:r>
                        <a:rPr lang="en-US" sz="1200" b="1" i="0" u="none" strike="noStrike">
                          <a:solidFill>
                            <a:srgbClr val="FFFFFF"/>
                          </a:solidFill>
                          <a:effectLst/>
                          <a:latin typeface="Gotham"/>
                        </a:rPr>
                        <a:t>SMILES</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A</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B</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C</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T</a:t>
                      </a:r>
                      <a:r>
                        <a:rPr lang="en-US" sz="1200" b="1" i="0" u="none" strike="noStrike" baseline="-25000">
                          <a:solidFill>
                            <a:srgbClr val="FFFFFF"/>
                          </a:solidFill>
                          <a:effectLst/>
                          <a:latin typeface="Gotham"/>
                        </a:rPr>
                        <a:t>min</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T</a:t>
                      </a:r>
                      <a:r>
                        <a:rPr lang="en-US" sz="1200" b="1" i="0" u="none" strike="noStrike" baseline="-25000">
                          <a:solidFill>
                            <a:srgbClr val="FFFFFF"/>
                          </a:solidFill>
                          <a:effectLst/>
                          <a:latin typeface="Gotham"/>
                        </a:rPr>
                        <a:t>max</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274320">
                <a:tc>
                  <a:txBody>
                    <a:bodyPr/>
                    <a:lstStyle/>
                    <a:p>
                      <a:pPr algn="ctr" fontAlgn="ctr"/>
                      <a:r>
                        <a:rPr lang="en-US" sz="1000" b="0" i="0" u="none" strike="noStrike">
                          <a:solidFill>
                            <a:srgbClr val="000000"/>
                          </a:solidFill>
                          <a:effectLst/>
                          <a:latin typeface="Gotham"/>
                        </a:rPr>
                        <a:t>CCCC(=O)N</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22.08</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4164.35</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-109.32</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320</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398</a:t>
                      </a:r>
                    </a:p>
                  </a:txBody>
                  <a:tcPr marL="9525" marR="9525" marT="9525" marB="0" anchor="ctr">
                    <a:lnL>
                      <a:noFill/>
                    </a:lnL>
                    <a:lnR>
                      <a:noFill/>
                    </a:lnR>
                    <a:lnT>
                      <a:noFill/>
                    </a:lnT>
                    <a:lnB>
                      <a:noFill/>
                    </a:lnB>
                  </a:tcPr>
                </a:tc>
                <a:extLst>
                  <a:ext uri="{0D108BD9-81ED-4DB2-BD59-A6C34878D82A}">
                    <a16:rowId xmlns:a16="http://schemas.microsoft.com/office/drawing/2014/main" val="1433961120"/>
                  </a:ext>
                </a:extLst>
              </a:tr>
            </a:tbl>
          </a:graphicData>
        </a:graphic>
      </p:graphicFrame>
      <p:sp>
        <p:nvSpPr>
          <p:cNvPr id="64" name="Rectangle 63">
            <a:extLst>
              <a:ext uri="{FF2B5EF4-FFF2-40B4-BE49-F238E27FC236}">
                <a16:creationId xmlns:a16="http://schemas.microsoft.com/office/drawing/2014/main" id="{A0D5D58D-B7AD-9CC2-8F87-83898787A410}"/>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0">
            <a:extLst>
              <a:ext uri="{FF2B5EF4-FFF2-40B4-BE49-F238E27FC236}">
                <a16:creationId xmlns:a16="http://schemas.microsoft.com/office/drawing/2014/main" id="{E075B099-C9C9-6A2E-D5C9-37A01A6219A9}"/>
              </a:ext>
            </a:extLst>
          </p:cNvPr>
          <p:cNvSpPr txBox="1">
            <a:spLocks/>
          </p:cNvSpPr>
          <p:nvPr/>
        </p:nvSpPr>
        <p:spPr>
          <a:xfrm>
            <a:off x="720000" y="549779"/>
            <a:ext cx="44616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Analysis &amp; Cleansing</a:t>
            </a:r>
          </a:p>
        </p:txBody>
      </p:sp>
      <p:sp>
        <p:nvSpPr>
          <p:cNvPr id="67" name="Arrow: Down 66">
            <a:extLst>
              <a:ext uri="{FF2B5EF4-FFF2-40B4-BE49-F238E27FC236}">
                <a16:creationId xmlns:a16="http://schemas.microsoft.com/office/drawing/2014/main" id="{049CDD5A-CE3E-318B-D6C9-22A0E3B7A02F}"/>
              </a:ext>
            </a:extLst>
          </p:cNvPr>
          <p:cNvSpPr/>
          <p:nvPr/>
        </p:nvSpPr>
        <p:spPr>
          <a:xfrm>
            <a:off x="5491738" y="2914158"/>
            <a:ext cx="368045" cy="495585"/>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90DF9EA-4871-6FB9-EBDD-A14068C7A249}"/>
              </a:ext>
            </a:extLst>
          </p:cNvPr>
          <p:cNvSpPr/>
          <p:nvPr/>
        </p:nvSpPr>
        <p:spPr>
          <a:xfrm>
            <a:off x="5143796" y="2224605"/>
            <a:ext cx="2410636" cy="5486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B3CD95-7748-C13E-8C84-B5C2637876D3}"/>
              </a:ext>
            </a:extLst>
          </p:cNvPr>
          <p:cNvSpPr/>
          <p:nvPr/>
        </p:nvSpPr>
        <p:spPr>
          <a:xfrm>
            <a:off x="5461875" y="3475748"/>
            <a:ext cx="1867152" cy="5269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0869B69-4A52-BA33-8877-9EDA59EDF38B}"/>
              </a:ext>
            </a:extLst>
          </p:cNvPr>
          <p:cNvSpPr txBox="1"/>
          <p:nvPr/>
        </p:nvSpPr>
        <p:spPr>
          <a:xfrm>
            <a:off x="435617" y="2384838"/>
            <a:ext cx="1301678" cy="17402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26" name="Connector: Elbow 14">
            <a:extLst>
              <a:ext uri="{FF2B5EF4-FFF2-40B4-BE49-F238E27FC236}">
                <a16:creationId xmlns:a16="http://schemas.microsoft.com/office/drawing/2014/main" id="{9BE8A53D-907B-2F52-1B06-E75731935AC1}"/>
              </a:ext>
            </a:extLst>
          </p:cNvPr>
          <p:cNvCxnSpPr>
            <a:cxnSpLocks/>
            <a:stCxn id="27" idx="2"/>
            <a:endCxn id="37"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A8D12E-9127-7C08-CBF1-62DE7373BBA4}"/>
              </a:ext>
            </a:extLst>
          </p:cNvPr>
          <p:cNvSpPr txBox="1"/>
          <p:nvPr/>
        </p:nvSpPr>
        <p:spPr>
          <a:xfrm>
            <a:off x="435620" y="3038316"/>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28" name="Connector: Elbow 20">
            <a:extLst>
              <a:ext uri="{FF2B5EF4-FFF2-40B4-BE49-F238E27FC236}">
                <a16:creationId xmlns:a16="http://schemas.microsoft.com/office/drawing/2014/main" id="{64AD65C1-DF00-C61C-BB62-AC4722547568}"/>
              </a:ext>
            </a:extLst>
          </p:cNvPr>
          <p:cNvCxnSpPr>
            <a:cxnSpLocks/>
            <a:stCxn id="32" idx="2"/>
            <a:endCxn id="27"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44C3A09-3200-9AE1-AC2E-C69AADAD132B}"/>
              </a:ext>
            </a:extLst>
          </p:cNvPr>
          <p:cNvSpPr txBox="1">
            <a:spLocks noChangeAspect="1"/>
          </p:cNvSpPr>
          <p:nvPr/>
        </p:nvSpPr>
        <p:spPr>
          <a:xfrm>
            <a:off x="435618" y="167553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31" name="TextBox 30">
            <a:extLst>
              <a:ext uri="{FF2B5EF4-FFF2-40B4-BE49-F238E27FC236}">
                <a16:creationId xmlns:a16="http://schemas.microsoft.com/office/drawing/2014/main" id="{3692DEFF-DFAB-4471-11CA-88B5D20A76F6}"/>
              </a:ext>
            </a:extLst>
          </p:cNvPr>
          <p:cNvSpPr txBox="1"/>
          <p:nvPr/>
        </p:nvSpPr>
        <p:spPr>
          <a:xfrm>
            <a:off x="435619" y="2047763"/>
            <a:ext cx="1301676"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32" name="TextBox 31">
            <a:extLst>
              <a:ext uri="{FF2B5EF4-FFF2-40B4-BE49-F238E27FC236}">
                <a16:creationId xmlns:a16="http://schemas.microsoft.com/office/drawing/2014/main" id="{1F6B8428-9A63-A9AE-E793-B8F9E1DF3E88}"/>
              </a:ext>
            </a:extLst>
          </p:cNvPr>
          <p:cNvSpPr txBox="1"/>
          <p:nvPr/>
        </p:nvSpPr>
        <p:spPr>
          <a:xfrm>
            <a:off x="435621" y="2696121"/>
            <a:ext cx="1301679"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33" name="Connector: Elbow 32">
            <a:extLst>
              <a:ext uri="{FF2B5EF4-FFF2-40B4-BE49-F238E27FC236}">
                <a16:creationId xmlns:a16="http://schemas.microsoft.com/office/drawing/2014/main" id="{F3DF8020-BCBD-84C7-F541-28E1329EAD5A}"/>
              </a:ext>
            </a:extLst>
          </p:cNvPr>
          <p:cNvCxnSpPr>
            <a:cxnSpLocks/>
            <a:stCxn id="27" idx="3"/>
            <a:endCxn id="38"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48">
            <a:extLst>
              <a:ext uri="{FF2B5EF4-FFF2-40B4-BE49-F238E27FC236}">
                <a16:creationId xmlns:a16="http://schemas.microsoft.com/office/drawing/2014/main" id="{5759C3E6-ECB1-EA89-21DA-D63028EE4F5D}"/>
              </a:ext>
            </a:extLst>
          </p:cNvPr>
          <p:cNvCxnSpPr>
            <a:cxnSpLocks/>
            <a:stCxn id="30" idx="2"/>
            <a:endCxn id="31"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52">
            <a:extLst>
              <a:ext uri="{FF2B5EF4-FFF2-40B4-BE49-F238E27FC236}">
                <a16:creationId xmlns:a16="http://schemas.microsoft.com/office/drawing/2014/main" id="{7043E29F-12E7-F4BF-841F-EAA91F83F6F8}"/>
              </a:ext>
            </a:extLst>
          </p:cNvPr>
          <p:cNvCxnSpPr>
            <a:cxnSpLocks/>
            <a:stCxn id="31" idx="2"/>
            <a:endCxn id="25"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55">
            <a:extLst>
              <a:ext uri="{FF2B5EF4-FFF2-40B4-BE49-F238E27FC236}">
                <a16:creationId xmlns:a16="http://schemas.microsoft.com/office/drawing/2014/main" id="{8CA80C5C-97D3-F7A1-DC08-0B9CEAAC3484}"/>
              </a:ext>
            </a:extLst>
          </p:cNvPr>
          <p:cNvCxnSpPr>
            <a:cxnSpLocks/>
            <a:stCxn id="25" idx="2"/>
            <a:endCxn id="32"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ADA2574-93B8-2145-53A9-9B9BBA42BEA4}"/>
              </a:ext>
            </a:extLst>
          </p:cNvPr>
          <p:cNvSpPr txBox="1"/>
          <p:nvPr/>
        </p:nvSpPr>
        <p:spPr>
          <a:xfrm>
            <a:off x="435619" y="3389330"/>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38" name="TextBox 37">
            <a:extLst>
              <a:ext uri="{FF2B5EF4-FFF2-40B4-BE49-F238E27FC236}">
                <a16:creationId xmlns:a16="http://schemas.microsoft.com/office/drawing/2014/main" id="{81B3DE82-B1C1-3FAB-1C15-F906DD35C985}"/>
              </a:ext>
            </a:extLst>
          </p:cNvPr>
          <p:cNvSpPr txBox="1"/>
          <p:nvPr/>
        </p:nvSpPr>
        <p:spPr>
          <a:xfrm>
            <a:off x="435617" y="3715202"/>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39" name="TextBox 38">
            <a:extLst>
              <a:ext uri="{FF2B5EF4-FFF2-40B4-BE49-F238E27FC236}">
                <a16:creationId xmlns:a16="http://schemas.microsoft.com/office/drawing/2014/main" id="{F27729F0-6E48-11D4-DF54-DF90FDE50080}"/>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49" name="Connector: Elbow 14">
            <a:extLst>
              <a:ext uri="{FF2B5EF4-FFF2-40B4-BE49-F238E27FC236}">
                <a16:creationId xmlns:a16="http://schemas.microsoft.com/office/drawing/2014/main" id="{82410457-A32D-F295-7C1A-0917834C973E}"/>
              </a:ext>
            </a:extLst>
          </p:cNvPr>
          <p:cNvCxnSpPr>
            <a:cxnSpLocks/>
            <a:stCxn id="37" idx="2"/>
            <a:endCxn id="38"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14">
            <a:extLst>
              <a:ext uri="{FF2B5EF4-FFF2-40B4-BE49-F238E27FC236}">
                <a16:creationId xmlns:a16="http://schemas.microsoft.com/office/drawing/2014/main" id="{B6E37E69-2F2C-6C63-EA08-979B404E6E71}"/>
              </a:ext>
            </a:extLst>
          </p:cNvPr>
          <p:cNvCxnSpPr>
            <a:cxnSpLocks/>
            <a:stCxn id="38" idx="2"/>
            <a:endCxn id="39"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2B0A480-31A4-7600-1561-4C81F61B2B4F}"/>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61" name="TextBox 60">
            <a:extLst>
              <a:ext uri="{FF2B5EF4-FFF2-40B4-BE49-F238E27FC236}">
                <a16:creationId xmlns:a16="http://schemas.microsoft.com/office/drawing/2014/main" id="{1360CF78-10F5-AFE4-B112-1DBA234D1845}"/>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sp>
        <p:nvSpPr>
          <p:cNvPr id="40" name="TextBox 39">
            <a:extLst>
              <a:ext uri="{FF2B5EF4-FFF2-40B4-BE49-F238E27FC236}">
                <a16:creationId xmlns:a16="http://schemas.microsoft.com/office/drawing/2014/main" id="{BAB1C2B1-D1D2-2F40-FFB5-3114270F7B5E}"/>
              </a:ext>
            </a:extLst>
          </p:cNvPr>
          <p:cNvSpPr txBox="1"/>
          <p:nvPr/>
        </p:nvSpPr>
        <p:spPr>
          <a:xfrm>
            <a:off x="2308694" y="1466586"/>
            <a:ext cx="6336591" cy="430887"/>
          </a:xfrm>
          <a:prstGeom prst="rect">
            <a:avLst/>
          </a:prstGeom>
          <a:noFill/>
        </p:spPr>
        <p:txBody>
          <a:bodyPr wrap="square">
            <a:spAutoFit/>
          </a:bodyPr>
          <a:lstStyle/>
          <a:p>
            <a:pPr algn="thaiDist"/>
            <a:r>
              <a:rPr lang="en-US" sz="1100">
                <a:solidFill>
                  <a:schemeClr val="tx1"/>
                </a:solidFill>
                <a:latin typeface="Gotham"/>
              </a:rPr>
              <a:t>        Calculate the Vapor Pressure value using the Antoine equation, which is divided into 5 points according to Tmin and Tmax range, which can be shown in the table below.</a:t>
            </a:r>
          </a:p>
        </p:txBody>
      </p:sp>
      <p:pic>
        <p:nvPicPr>
          <p:cNvPr id="8" name="Picture 7">
            <a:extLst>
              <a:ext uri="{FF2B5EF4-FFF2-40B4-BE49-F238E27FC236}">
                <a16:creationId xmlns:a16="http://schemas.microsoft.com/office/drawing/2014/main" id="{915A794F-FB70-B020-EDC9-863EA86B258E}"/>
              </a:ext>
            </a:extLst>
          </p:cNvPr>
          <p:cNvPicPr>
            <a:picLocks noChangeAspect="1"/>
          </p:cNvPicPr>
          <p:nvPr/>
        </p:nvPicPr>
        <p:blipFill>
          <a:blip r:embed="rId3"/>
          <a:stretch>
            <a:fillRect/>
          </a:stretch>
        </p:blipFill>
        <p:spPr>
          <a:xfrm>
            <a:off x="6344800" y="539496"/>
            <a:ext cx="2350008" cy="678112"/>
          </a:xfrm>
          <a:prstGeom prst="rect">
            <a:avLst/>
          </a:prstGeom>
        </p:spPr>
      </p:pic>
      <p:sp>
        <p:nvSpPr>
          <p:cNvPr id="7" name="Title 10">
            <a:extLst>
              <a:ext uri="{FF2B5EF4-FFF2-40B4-BE49-F238E27FC236}">
                <a16:creationId xmlns:a16="http://schemas.microsoft.com/office/drawing/2014/main" id="{47C9D87D-D1E5-C69F-076B-122715BD42FC}"/>
              </a:ext>
            </a:extLst>
          </p:cNvPr>
          <p:cNvSpPr txBox="1">
            <a:spLocks/>
          </p:cNvSpPr>
          <p:nvPr/>
        </p:nvSpPr>
        <p:spPr>
          <a:xfrm>
            <a:off x="720000" y="354047"/>
            <a:ext cx="1750347"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Methodology</a:t>
            </a:r>
          </a:p>
        </p:txBody>
      </p:sp>
      <p:sp>
        <p:nvSpPr>
          <p:cNvPr id="9" name="TextBox 8">
            <a:extLst>
              <a:ext uri="{FF2B5EF4-FFF2-40B4-BE49-F238E27FC236}">
                <a16:creationId xmlns:a16="http://schemas.microsoft.com/office/drawing/2014/main" id="{63AB6B3D-2F53-6104-44A0-4DEA5E192497}"/>
              </a:ext>
            </a:extLst>
          </p:cNvPr>
          <p:cNvSpPr txBox="1"/>
          <p:nvPr/>
        </p:nvSpPr>
        <p:spPr>
          <a:xfrm>
            <a:off x="2358218" y="4394750"/>
            <a:ext cx="3501566" cy="261610"/>
          </a:xfrm>
          <a:prstGeom prst="rect">
            <a:avLst/>
          </a:prstGeom>
          <a:noFill/>
        </p:spPr>
        <p:txBody>
          <a:bodyPr wrap="square">
            <a:spAutoFit/>
          </a:bodyPr>
          <a:lstStyle/>
          <a:p>
            <a:pPr algn="thaiDist"/>
            <a:r>
              <a:rPr lang="en-US" sz="1100">
                <a:solidFill>
                  <a:schemeClr val="tx1"/>
                </a:solidFill>
                <a:latin typeface="Gotham"/>
              </a:rPr>
              <a:t>Note : VP – Vapor Pressure in ln(P</a:t>
            </a:r>
            <a:r>
              <a:rPr lang="en-US" sz="1100" baseline="30000">
                <a:solidFill>
                  <a:schemeClr val="tx1"/>
                </a:solidFill>
                <a:latin typeface="Gotham"/>
              </a:rPr>
              <a:t>sat</a:t>
            </a:r>
            <a:r>
              <a:rPr lang="en-US" sz="1100">
                <a:solidFill>
                  <a:schemeClr val="tx1"/>
                </a:solidFill>
                <a:latin typeface="Gotham"/>
              </a:rPr>
              <a:t>), P</a:t>
            </a:r>
            <a:r>
              <a:rPr lang="en-US" sz="1100" baseline="30000">
                <a:solidFill>
                  <a:schemeClr val="tx1"/>
                </a:solidFill>
                <a:latin typeface="Gotham"/>
              </a:rPr>
              <a:t>sat</a:t>
            </a:r>
            <a:r>
              <a:rPr lang="en-US" sz="1100">
                <a:solidFill>
                  <a:schemeClr val="tx1"/>
                </a:solidFill>
                <a:latin typeface="Gotham"/>
              </a:rPr>
              <a:t>  in Pa, T in K</a:t>
            </a:r>
          </a:p>
        </p:txBody>
      </p:sp>
    </p:spTree>
    <p:extLst>
      <p:ext uri="{BB962C8B-B14F-4D97-AF65-F5344CB8AC3E}">
        <p14:creationId xmlns:p14="http://schemas.microsoft.com/office/powerpoint/2010/main" val="1799076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B5987F-197B-D591-CD43-50FA775C742A}"/>
              </a:ext>
            </a:extLst>
          </p:cNvPr>
          <p:cNvSpPr>
            <a:spLocks noGrp="1"/>
          </p:cNvSpPr>
          <p:nvPr>
            <p:ph type="sldNum" sz="quarter" idx="10"/>
          </p:nvPr>
        </p:nvSpPr>
        <p:spPr/>
        <p:txBody>
          <a:bodyPr/>
          <a:lstStyle/>
          <a:p>
            <a:fld id="{E8495C6F-F2B9-460A-BCD3-4531F8558E37}" type="slidenum">
              <a:rPr lang="en-US" smtClean="0"/>
              <a:pPr/>
              <a:t>13</a:t>
            </a:fld>
            <a:endParaRPr lang="en-US"/>
          </a:p>
        </p:txBody>
      </p:sp>
      <p:sp>
        <p:nvSpPr>
          <p:cNvPr id="64" name="Rectangle 63">
            <a:extLst>
              <a:ext uri="{FF2B5EF4-FFF2-40B4-BE49-F238E27FC236}">
                <a16:creationId xmlns:a16="http://schemas.microsoft.com/office/drawing/2014/main" id="{A0D5D58D-B7AD-9CC2-8F87-83898787A410}"/>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0">
            <a:extLst>
              <a:ext uri="{FF2B5EF4-FFF2-40B4-BE49-F238E27FC236}">
                <a16:creationId xmlns:a16="http://schemas.microsoft.com/office/drawing/2014/main" id="{E075B099-C9C9-6A2E-D5C9-37A01A6219A9}"/>
              </a:ext>
            </a:extLst>
          </p:cNvPr>
          <p:cNvSpPr txBox="1">
            <a:spLocks/>
          </p:cNvSpPr>
          <p:nvPr/>
        </p:nvSpPr>
        <p:spPr>
          <a:xfrm>
            <a:off x="720000" y="549779"/>
            <a:ext cx="44616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Analysis &amp; Cleansing</a:t>
            </a:r>
          </a:p>
        </p:txBody>
      </p:sp>
      <p:sp>
        <p:nvSpPr>
          <p:cNvPr id="69" name="Rectangle 1">
            <a:extLst>
              <a:ext uri="{FF2B5EF4-FFF2-40B4-BE49-F238E27FC236}">
                <a16:creationId xmlns:a16="http://schemas.microsoft.com/office/drawing/2014/main" id="{8BEAA2BF-1B72-DA12-8B0F-9E80C856099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9" name="Picture 7" descr="Understanding Boxplots - KDnuggets">
            <a:extLst>
              <a:ext uri="{FF2B5EF4-FFF2-40B4-BE49-F238E27FC236}">
                <a16:creationId xmlns:a16="http://schemas.microsoft.com/office/drawing/2014/main" id="{A977D245-428B-D728-54C7-664E34375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176" y="1842792"/>
            <a:ext cx="2377003" cy="237700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a:extLst>
              <a:ext uri="{FF2B5EF4-FFF2-40B4-BE49-F238E27FC236}">
                <a16:creationId xmlns:a16="http://schemas.microsoft.com/office/drawing/2014/main" id="{907DF82B-D5F6-9A0B-2087-3BF8C2CACE65}"/>
              </a:ext>
            </a:extLst>
          </p:cNvPr>
          <p:cNvCxnSpPr>
            <a:cxnSpLocks/>
          </p:cNvCxnSpPr>
          <p:nvPr/>
        </p:nvCxnSpPr>
        <p:spPr>
          <a:xfrm flipH="1">
            <a:off x="6393501" y="2453640"/>
            <a:ext cx="714181" cy="14001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A929F90-27FD-9006-DE65-EBB15227D134}"/>
              </a:ext>
            </a:extLst>
          </p:cNvPr>
          <p:cNvCxnSpPr>
            <a:cxnSpLocks/>
            <a:endCxn id="85" idx="3"/>
          </p:cNvCxnSpPr>
          <p:nvPr/>
        </p:nvCxnSpPr>
        <p:spPr>
          <a:xfrm flipH="1" flipV="1">
            <a:off x="6393501" y="4023074"/>
            <a:ext cx="714181" cy="2744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9D5D878-E32F-692C-6D1B-38D34CB6F723}"/>
              </a:ext>
            </a:extLst>
          </p:cNvPr>
          <p:cNvSpPr txBox="1"/>
          <p:nvPr/>
        </p:nvSpPr>
        <p:spPr>
          <a:xfrm>
            <a:off x="5590666" y="3869185"/>
            <a:ext cx="802835" cy="307777"/>
          </a:xfrm>
          <a:prstGeom prst="rect">
            <a:avLst/>
          </a:prstGeom>
          <a:noFill/>
          <a:ln w="12700">
            <a:solidFill>
              <a:srgbClr val="FF0000"/>
            </a:solidFill>
          </a:ln>
        </p:spPr>
        <p:txBody>
          <a:bodyPr wrap="square">
            <a:spAutoFit/>
          </a:bodyPr>
          <a:lstStyle/>
          <a:p>
            <a:pPr algn="ctr"/>
            <a:r>
              <a:rPr lang="en-US" sz="1400">
                <a:solidFill>
                  <a:schemeClr val="tx1"/>
                </a:solidFill>
                <a:latin typeface="Gotham"/>
              </a:rPr>
              <a:t>Outliers</a:t>
            </a:r>
          </a:p>
        </p:txBody>
      </p:sp>
      <p:sp>
        <p:nvSpPr>
          <p:cNvPr id="87" name="TextBox 86">
            <a:extLst>
              <a:ext uri="{FF2B5EF4-FFF2-40B4-BE49-F238E27FC236}">
                <a16:creationId xmlns:a16="http://schemas.microsoft.com/office/drawing/2014/main" id="{2F058503-9F70-2444-B3F9-D4B23253D2EA}"/>
              </a:ext>
            </a:extLst>
          </p:cNvPr>
          <p:cNvSpPr txBox="1"/>
          <p:nvPr/>
        </p:nvSpPr>
        <p:spPr>
          <a:xfrm>
            <a:off x="3094969" y="3785758"/>
            <a:ext cx="1806731" cy="246221"/>
          </a:xfrm>
          <a:prstGeom prst="rect">
            <a:avLst/>
          </a:prstGeom>
          <a:noFill/>
        </p:spPr>
        <p:txBody>
          <a:bodyPr wrap="square">
            <a:spAutoFit/>
          </a:bodyPr>
          <a:lstStyle/>
          <a:p>
            <a:r>
              <a:rPr lang="en-US" sz="1000" dirty="0">
                <a:solidFill>
                  <a:srgbClr val="FF0000"/>
                </a:solidFill>
                <a:latin typeface="Gotham"/>
              </a:rPr>
              <a:t>Use boxplot to detect outliers</a:t>
            </a:r>
          </a:p>
        </p:txBody>
      </p:sp>
      <p:graphicFrame>
        <p:nvGraphicFramePr>
          <p:cNvPr id="3" name="Table 2">
            <a:extLst>
              <a:ext uri="{FF2B5EF4-FFF2-40B4-BE49-F238E27FC236}">
                <a16:creationId xmlns:a16="http://schemas.microsoft.com/office/drawing/2014/main" id="{57BCCE44-6473-BB00-2058-41FB368B0EE8}"/>
              </a:ext>
            </a:extLst>
          </p:cNvPr>
          <p:cNvGraphicFramePr>
            <a:graphicFrameLocks noGrp="1"/>
          </p:cNvGraphicFramePr>
          <p:nvPr>
            <p:extLst>
              <p:ext uri="{D42A27DB-BD31-4B8C-83A1-F6EECF244321}">
                <p14:modId xmlns:p14="http://schemas.microsoft.com/office/powerpoint/2010/main" val="1476167477"/>
              </p:ext>
            </p:extLst>
          </p:nvPr>
        </p:nvGraphicFramePr>
        <p:xfrm>
          <a:off x="2352127" y="2220847"/>
          <a:ext cx="3643630" cy="1502045"/>
        </p:xfrm>
        <a:graphic>
          <a:graphicData uri="http://schemas.openxmlformats.org/drawingml/2006/table">
            <a:tbl>
              <a:tblPr/>
              <a:tblGrid>
                <a:gridCol w="1551201">
                  <a:extLst>
                    <a:ext uri="{9D8B030D-6E8A-4147-A177-3AD203B41FA5}">
                      <a16:colId xmlns:a16="http://schemas.microsoft.com/office/drawing/2014/main" val="644607248"/>
                    </a:ext>
                  </a:extLst>
                </a:gridCol>
                <a:gridCol w="414599">
                  <a:extLst>
                    <a:ext uri="{9D8B030D-6E8A-4147-A177-3AD203B41FA5}">
                      <a16:colId xmlns:a16="http://schemas.microsoft.com/office/drawing/2014/main" val="1557145389"/>
                    </a:ext>
                  </a:extLst>
                </a:gridCol>
                <a:gridCol w="414599">
                  <a:extLst>
                    <a:ext uri="{9D8B030D-6E8A-4147-A177-3AD203B41FA5}">
                      <a16:colId xmlns:a16="http://schemas.microsoft.com/office/drawing/2014/main" val="1954892174"/>
                    </a:ext>
                  </a:extLst>
                </a:gridCol>
                <a:gridCol w="421077">
                  <a:extLst>
                    <a:ext uri="{9D8B030D-6E8A-4147-A177-3AD203B41FA5}">
                      <a16:colId xmlns:a16="http://schemas.microsoft.com/office/drawing/2014/main" val="358041051"/>
                    </a:ext>
                  </a:extLst>
                </a:gridCol>
                <a:gridCol w="421077">
                  <a:extLst>
                    <a:ext uri="{9D8B030D-6E8A-4147-A177-3AD203B41FA5}">
                      <a16:colId xmlns:a16="http://schemas.microsoft.com/office/drawing/2014/main" val="754300410"/>
                    </a:ext>
                  </a:extLst>
                </a:gridCol>
                <a:gridCol w="421077">
                  <a:extLst>
                    <a:ext uri="{9D8B030D-6E8A-4147-A177-3AD203B41FA5}">
                      <a16:colId xmlns:a16="http://schemas.microsoft.com/office/drawing/2014/main" val="2547411931"/>
                    </a:ext>
                  </a:extLst>
                </a:gridCol>
              </a:tblGrid>
              <a:tr h="274320">
                <a:tc>
                  <a:txBody>
                    <a:bodyPr/>
                    <a:lstStyle/>
                    <a:p>
                      <a:pPr algn="ctr" fontAlgn="ctr"/>
                      <a:r>
                        <a:rPr lang="en-US" sz="1100" b="1" i="0" u="none" strike="noStrike">
                          <a:solidFill>
                            <a:srgbClr val="FFFFFF"/>
                          </a:solidFill>
                          <a:effectLst/>
                          <a:latin typeface="Gotham"/>
                        </a:rPr>
                        <a:t>SMILES</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VP1</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dirty="0">
                          <a:solidFill>
                            <a:srgbClr val="FFFFFF"/>
                          </a:solidFill>
                          <a:effectLst/>
                          <a:latin typeface="Gotham"/>
                        </a:rPr>
                        <a:t>VP2</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VP3</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dirty="0">
                          <a:solidFill>
                            <a:srgbClr val="FFFFFF"/>
                          </a:solidFill>
                          <a:effectLst/>
                          <a:latin typeface="Gotham"/>
                        </a:rPr>
                        <a:t>VP4</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VP5</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334280">
                <a:tc>
                  <a:txBody>
                    <a:bodyPr/>
                    <a:lstStyle/>
                    <a:p>
                      <a:pPr algn="ctr" fontAlgn="ctr"/>
                      <a:r>
                        <a:rPr lang="en-US" sz="1000" b="0" i="0" u="none" strike="noStrike">
                          <a:solidFill>
                            <a:srgbClr val="000000"/>
                          </a:solidFill>
                          <a:effectLst/>
                          <a:latin typeface="Gotham"/>
                        </a:rPr>
                        <a:t>CCCC(=O)N</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2.32</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3.99</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5.40</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6.61</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7.66</a:t>
                      </a:r>
                    </a:p>
                  </a:txBody>
                  <a:tcPr marL="9525" marR="9525" marT="9525" marB="0" anchor="ctr">
                    <a:lnL>
                      <a:noFill/>
                    </a:lnL>
                    <a:lnR>
                      <a:noFill/>
                    </a:lnR>
                    <a:lnT>
                      <a:noFill/>
                    </a:lnT>
                    <a:lnB>
                      <a:noFill/>
                    </a:lnB>
                  </a:tcPr>
                </a:tc>
                <a:extLst>
                  <a:ext uri="{0D108BD9-81ED-4DB2-BD59-A6C34878D82A}">
                    <a16:rowId xmlns:a16="http://schemas.microsoft.com/office/drawing/2014/main" val="1433961120"/>
                  </a:ext>
                </a:extLst>
              </a:tr>
              <a:tr h="274320">
                <a:tc>
                  <a:txBody>
                    <a:bodyPr/>
                    <a:lstStyle/>
                    <a:p>
                      <a:pPr algn="ctr" fontAlgn="b"/>
                      <a:r>
                        <a:rPr lang="en-US" sz="1100" b="0" i="0" u="none" strike="noStrike">
                          <a:solidFill>
                            <a:srgbClr val="000000"/>
                          </a:solidFill>
                          <a:effectLst/>
                          <a:latin typeface="Gotham"/>
                        </a:rPr>
                        <a:t>CC(CO)O</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9.89</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10.36</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10.79</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11.19</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11.57</a:t>
                      </a:r>
                    </a:p>
                  </a:txBody>
                  <a:tcPr marL="7620" marR="7620" marT="7620" marB="0" anchor="ctr">
                    <a:lnL>
                      <a:noFill/>
                    </a:lnL>
                    <a:lnR>
                      <a:noFill/>
                    </a:lnR>
                    <a:lnT>
                      <a:noFill/>
                    </a:lnT>
                    <a:lnB>
                      <a:noFill/>
                    </a:lnB>
                  </a:tcPr>
                </a:tc>
                <a:extLst>
                  <a:ext uri="{0D108BD9-81ED-4DB2-BD59-A6C34878D82A}">
                    <a16:rowId xmlns:a16="http://schemas.microsoft.com/office/drawing/2014/main" val="2220367489"/>
                  </a:ext>
                </a:extLst>
              </a:tr>
              <a:tr h="274320">
                <a:tc>
                  <a:txBody>
                    <a:bodyPr/>
                    <a:lstStyle/>
                    <a:p>
                      <a:pPr algn="ctr" fontAlgn="ctr"/>
                      <a:r>
                        <a:rPr lang="en-US" sz="1000" b="0" i="0" u="none" strike="noStrike" dirty="0">
                          <a:solidFill>
                            <a:srgbClr val="000000"/>
                          </a:solidFill>
                          <a:effectLst/>
                          <a:latin typeface="Gotham"/>
                        </a:rPr>
                        <a:t>.</a:t>
                      </a:r>
                    </a:p>
                    <a:p>
                      <a:pPr algn="ctr" fontAlgn="ctr"/>
                      <a:r>
                        <a:rPr lang="en-US" sz="1000" b="0" i="0" u="none" strike="noStrike" dirty="0">
                          <a:solidFill>
                            <a:srgbClr val="000000"/>
                          </a:solidFill>
                          <a:effectLst/>
                          <a:latin typeface="Gotham"/>
                        </a:rPr>
                        <a:t>.</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a:t>
                      </a:r>
                    </a:p>
                    <a:p>
                      <a:pPr algn="ctr" fontAlgn="b"/>
                      <a:r>
                        <a:rPr lang="en-US" sz="1100" b="0" i="0" u="none" strike="noStrike" dirty="0">
                          <a:solidFill>
                            <a:srgbClr val="000000"/>
                          </a:solidFill>
                          <a:effectLst/>
                          <a:latin typeface="Gotham"/>
                        </a:rPr>
                        <a:t>.</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a:t>
                      </a:r>
                    </a:p>
                    <a:p>
                      <a:pPr algn="ctr" fontAlgn="b"/>
                      <a:r>
                        <a:rPr lang="en-US" sz="1100" b="0" i="0" u="none" strike="noStrike" dirty="0">
                          <a:solidFill>
                            <a:srgbClr val="000000"/>
                          </a:solidFill>
                          <a:effectLst/>
                          <a:latin typeface="Gotham"/>
                        </a:rPr>
                        <a:t>.</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a:t>
                      </a:r>
                    </a:p>
                    <a:p>
                      <a:pPr algn="ctr" fontAlgn="b"/>
                      <a:r>
                        <a:rPr lang="en-US" sz="1100" b="0" i="0" u="none" strike="noStrike" dirty="0">
                          <a:solidFill>
                            <a:srgbClr val="000000"/>
                          </a:solidFill>
                          <a:effectLst/>
                          <a:latin typeface="Gotham"/>
                        </a:rPr>
                        <a:t>.</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a:t>
                      </a:r>
                    </a:p>
                    <a:p>
                      <a:pPr algn="ctr" fontAlgn="b"/>
                      <a:r>
                        <a:rPr lang="en-US" sz="1100" b="0" i="0" u="none" strike="noStrike" dirty="0">
                          <a:solidFill>
                            <a:srgbClr val="000000"/>
                          </a:solidFill>
                          <a:effectLst/>
                          <a:latin typeface="Gotham"/>
                        </a:rPr>
                        <a:t>.</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a:t>
                      </a:r>
                    </a:p>
                    <a:p>
                      <a:pPr algn="ctr" fontAlgn="b"/>
                      <a:r>
                        <a:rPr lang="en-US" sz="1100" b="0" i="0" u="none" strike="noStrike" dirty="0">
                          <a:solidFill>
                            <a:srgbClr val="000000"/>
                          </a:solidFill>
                          <a:effectLst/>
                          <a:latin typeface="Gotham"/>
                        </a:rPr>
                        <a:t>.</a:t>
                      </a:r>
                    </a:p>
                  </a:txBody>
                  <a:tcPr marL="9525" marR="9525" marT="9525" marB="0" anchor="ctr">
                    <a:lnL>
                      <a:noFill/>
                    </a:lnL>
                    <a:lnR>
                      <a:noFill/>
                    </a:lnR>
                    <a:lnT>
                      <a:noFill/>
                    </a:lnT>
                    <a:lnB>
                      <a:noFill/>
                    </a:lnB>
                  </a:tcPr>
                </a:tc>
                <a:extLst>
                  <a:ext uri="{0D108BD9-81ED-4DB2-BD59-A6C34878D82A}">
                    <a16:rowId xmlns:a16="http://schemas.microsoft.com/office/drawing/2014/main" val="4179713244"/>
                  </a:ext>
                </a:extLst>
              </a:tr>
              <a:tr h="274320">
                <a:tc>
                  <a:txBody>
                    <a:bodyPr/>
                    <a:lstStyle/>
                    <a:p>
                      <a:pPr algn="ctr" fontAlgn="ctr"/>
                      <a:r>
                        <a:rPr lang="es-ES" sz="1000" b="0" i="0" u="none" strike="noStrike">
                          <a:solidFill>
                            <a:srgbClr val="000000"/>
                          </a:solidFill>
                          <a:effectLst/>
                          <a:latin typeface="Gotham"/>
                        </a:rPr>
                        <a:t>COC1=CC=C(C=C1)CC=C </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4.85</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7.15</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8.93</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10.35</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11.52</a:t>
                      </a:r>
                    </a:p>
                  </a:txBody>
                  <a:tcPr marL="9525" marR="9525" marT="9525" marB="0" anchor="ctr">
                    <a:lnL>
                      <a:noFill/>
                    </a:lnL>
                    <a:lnR>
                      <a:noFill/>
                    </a:lnR>
                    <a:lnT>
                      <a:noFill/>
                    </a:lnT>
                    <a:lnB>
                      <a:noFill/>
                    </a:lnB>
                  </a:tcPr>
                </a:tc>
                <a:extLst>
                  <a:ext uri="{0D108BD9-81ED-4DB2-BD59-A6C34878D82A}">
                    <a16:rowId xmlns:a16="http://schemas.microsoft.com/office/drawing/2014/main" val="1909110225"/>
                  </a:ext>
                </a:extLst>
              </a:tr>
            </a:tbl>
          </a:graphicData>
        </a:graphic>
      </p:graphicFrame>
      <p:sp>
        <p:nvSpPr>
          <p:cNvPr id="4" name="Rectangle 3">
            <a:extLst>
              <a:ext uri="{FF2B5EF4-FFF2-40B4-BE49-F238E27FC236}">
                <a16:creationId xmlns:a16="http://schemas.microsoft.com/office/drawing/2014/main" id="{6509C074-D109-6513-AC92-754DD41B8F6D}"/>
              </a:ext>
            </a:extLst>
          </p:cNvPr>
          <p:cNvSpPr/>
          <p:nvPr/>
        </p:nvSpPr>
        <p:spPr>
          <a:xfrm>
            <a:off x="3888001" y="2232854"/>
            <a:ext cx="2107756" cy="14960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8B195A-D410-899C-2F1B-610412586DAA}"/>
              </a:ext>
            </a:extLst>
          </p:cNvPr>
          <p:cNvSpPr txBox="1"/>
          <p:nvPr/>
        </p:nvSpPr>
        <p:spPr>
          <a:xfrm>
            <a:off x="435617" y="2384838"/>
            <a:ext cx="1301678" cy="17402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8" name="Connector: Elbow 14">
            <a:extLst>
              <a:ext uri="{FF2B5EF4-FFF2-40B4-BE49-F238E27FC236}">
                <a16:creationId xmlns:a16="http://schemas.microsoft.com/office/drawing/2014/main" id="{9811FE62-2593-1FAE-37A5-206DC7C3BAC8}"/>
              </a:ext>
            </a:extLst>
          </p:cNvPr>
          <p:cNvCxnSpPr>
            <a:cxnSpLocks/>
            <a:stCxn id="9" idx="2"/>
            <a:endCxn id="18"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2FE91F6-B7C4-8090-5F93-6E87FC056AB4}"/>
              </a:ext>
            </a:extLst>
          </p:cNvPr>
          <p:cNvSpPr txBox="1"/>
          <p:nvPr/>
        </p:nvSpPr>
        <p:spPr>
          <a:xfrm>
            <a:off x="435620" y="3038316"/>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10" name="Connector: Elbow 20">
            <a:extLst>
              <a:ext uri="{FF2B5EF4-FFF2-40B4-BE49-F238E27FC236}">
                <a16:creationId xmlns:a16="http://schemas.microsoft.com/office/drawing/2014/main" id="{646F7A94-A9E2-2EB8-AB1B-914BB6D246D2}"/>
              </a:ext>
            </a:extLst>
          </p:cNvPr>
          <p:cNvCxnSpPr>
            <a:cxnSpLocks/>
            <a:stCxn id="13" idx="2"/>
            <a:endCxn id="9"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279155-83CC-DE7D-CE73-C2190DECF98B}"/>
              </a:ext>
            </a:extLst>
          </p:cNvPr>
          <p:cNvSpPr txBox="1">
            <a:spLocks noChangeAspect="1"/>
          </p:cNvSpPr>
          <p:nvPr/>
        </p:nvSpPr>
        <p:spPr>
          <a:xfrm>
            <a:off x="435618" y="167553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12" name="TextBox 11">
            <a:extLst>
              <a:ext uri="{FF2B5EF4-FFF2-40B4-BE49-F238E27FC236}">
                <a16:creationId xmlns:a16="http://schemas.microsoft.com/office/drawing/2014/main" id="{E981FEB8-5B4B-BA9C-1CA0-9ABF40F6CD87}"/>
              </a:ext>
            </a:extLst>
          </p:cNvPr>
          <p:cNvSpPr txBox="1"/>
          <p:nvPr/>
        </p:nvSpPr>
        <p:spPr>
          <a:xfrm>
            <a:off x="435619" y="2047763"/>
            <a:ext cx="1301676"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13" name="TextBox 12">
            <a:extLst>
              <a:ext uri="{FF2B5EF4-FFF2-40B4-BE49-F238E27FC236}">
                <a16:creationId xmlns:a16="http://schemas.microsoft.com/office/drawing/2014/main" id="{12B8356F-59CC-F91C-152F-1EE7275362FA}"/>
              </a:ext>
            </a:extLst>
          </p:cNvPr>
          <p:cNvSpPr txBox="1"/>
          <p:nvPr/>
        </p:nvSpPr>
        <p:spPr>
          <a:xfrm>
            <a:off x="435621" y="2696121"/>
            <a:ext cx="1301679"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14" name="Connector: Elbow 13">
            <a:extLst>
              <a:ext uri="{FF2B5EF4-FFF2-40B4-BE49-F238E27FC236}">
                <a16:creationId xmlns:a16="http://schemas.microsoft.com/office/drawing/2014/main" id="{DEC509D0-CC6F-E680-2294-BE1465341AB4}"/>
              </a:ext>
            </a:extLst>
          </p:cNvPr>
          <p:cNvCxnSpPr>
            <a:cxnSpLocks/>
            <a:stCxn id="9" idx="3"/>
            <a:endCxn id="19"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48">
            <a:extLst>
              <a:ext uri="{FF2B5EF4-FFF2-40B4-BE49-F238E27FC236}">
                <a16:creationId xmlns:a16="http://schemas.microsoft.com/office/drawing/2014/main" id="{F3560368-EAD2-0900-29E5-EC666AE912F4}"/>
              </a:ext>
            </a:extLst>
          </p:cNvPr>
          <p:cNvCxnSpPr>
            <a:cxnSpLocks/>
            <a:stCxn id="11" idx="2"/>
            <a:endCxn id="12"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52">
            <a:extLst>
              <a:ext uri="{FF2B5EF4-FFF2-40B4-BE49-F238E27FC236}">
                <a16:creationId xmlns:a16="http://schemas.microsoft.com/office/drawing/2014/main" id="{59EE6B64-2801-B463-C9E2-52A704670B1A}"/>
              </a:ext>
            </a:extLst>
          </p:cNvPr>
          <p:cNvCxnSpPr>
            <a:cxnSpLocks/>
            <a:stCxn id="12" idx="2"/>
            <a:endCxn id="7"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55">
            <a:extLst>
              <a:ext uri="{FF2B5EF4-FFF2-40B4-BE49-F238E27FC236}">
                <a16:creationId xmlns:a16="http://schemas.microsoft.com/office/drawing/2014/main" id="{A22F7379-7144-FF0C-1245-BBB6C10E694C}"/>
              </a:ext>
            </a:extLst>
          </p:cNvPr>
          <p:cNvCxnSpPr>
            <a:cxnSpLocks/>
            <a:stCxn id="7" idx="2"/>
            <a:endCxn id="13"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201093-5BD8-B213-707F-ACAFBCEC3B34}"/>
              </a:ext>
            </a:extLst>
          </p:cNvPr>
          <p:cNvSpPr txBox="1"/>
          <p:nvPr/>
        </p:nvSpPr>
        <p:spPr>
          <a:xfrm>
            <a:off x="435619" y="3389330"/>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19" name="TextBox 18">
            <a:extLst>
              <a:ext uri="{FF2B5EF4-FFF2-40B4-BE49-F238E27FC236}">
                <a16:creationId xmlns:a16="http://schemas.microsoft.com/office/drawing/2014/main" id="{8C306C44-23CB-6140-78F9-14AADAA092DA}"/>
              </a:ext>
            </a:extLst>
          </p:cNvPr>
          <p:cNvSpPr txBox="1"/>
          <p:nvPr/>
        </p:nvSpPr>
        <p:spPr>
          <a:xfrm>
            <a:off x="435617" y="3715202"/>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20" name="TextBox 19">
            <a:extLst>
              <a:ext uri="{FF2B5EF4-FFF2-40B4-BE49-F238E27FC236}">
                <a16:creationId xmlns:a16="http://schemas.microsoft.com/office/drawing/2014/main" id="{EA44EA3F-93A3-173D-F39B-499CC91E3A4B}"/>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21" name="Connector: Elbow 14">
            <a:extLst>
              <a:ext uri="{FF2B5EF4-FFF2-40B4-BE49-F238E27FC236}">
                <a16:creationId xmlns:a16="http://schemas.microsoft.com/office/drawing/2014/main" id="{F684F131-6652-1ED5-CAFB-AE32A3E92DDE}"/>
              </a:ext>
            </a:extLst>
          </p:cNvPr>
          <p:cNvCxnSpPr>
            <a:cxnSpLocks/>
            <a:stCxn id="18" idx="2"/>
            <a:endCxn id="19"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14">
            <a:extLst>
              <a:ext uri="{FF2B5EF4-FFF2-40B4-BE49-F238E27FC236}">
                <a16:creationId xmlns:a16="http://schemas.microsoft.com/office/drawing/2014/main" id="{F1B737E5-10B1-FED2-C27E-085442CCE28F}"/>
              </a:ext>
            </a:extLst>
          </p:cNvPr>
          <p:cNvCxnSpPr>
            <a:cxnSpLocks/>
            <a:stCxn id="19" idx="2"/>
            <a:endCxn id="20"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F19B5F5-C72F-53AD-1489-C7C95AE932CF}"/>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24" name="TextBox 23">
            <a:extLst>
              <a:ext uri="{FF2B5EF4-FFF2-40B4-BE49-F238E27FC236}">
                <a16:creationId xmlns:a16="http://schemas.microsoft.com/office/drawing/2014/main" id="{ADB0B9F3-76B9-E7CD-6F1B-0C050EBF830E}"/>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dirty="0">
                <a:solidFill>
                  <a:srgbClr val="FF0000"/>
                </a:solidFill>
                <a:latin typeface="Aptos Display" panose="020B0004020202020204" pitchFamily="34" charset="0"/>
              </a:rPr>
              <a:t>Test</a:t>
            </a:r>
          </a:p>
        </p:txBody>
      </p:sp>
      <p:sp>
        <p:nvSpPr>
          <p:cNvPr id="38" name="TextBox 37">
            <a:extLst>
              <a:ext uri="{FF2B5EF4-FFF2-40B4-BE49-F238E27FC236}">
                <a16:creationId xmlns:a16="http://schemas.microsoft.com/office/drawing/2014/main" id="{C890F455-51E0-F50F-EB0B-0016738E6FD2}"/>
              </a:ext>
            </a:extLst>
          </p:cNvPr>
          <p:cNvSpPr txBox="1"/>
          <p:nvPr/>
        </p:nvSpPr>
        <p:spPr>
          <a:xfrm>
            <a:off x="2308694" y="1437507"/>
            <a:ext cx="6336591" cy="430887"/>
          </a:xfrm>
          <a:prstGeom prst="rect">
            <a:avLst/>
          </a:prstGeom>
          <a:noFill/>
        </p:spPr>
        <p:txBody>
          <a:bodyPr wrap="square">
            <a:spAutoFit/>
          </a:bodyPr>
          <a:lstStyle/>
          <a:p>
            <a:pPr algn="thaiDist"/>
            <a:r>
              <a:rPr lang="en-US" sz="1100">
                <a:solidFill>
                  <a:schemeClr val="tx1"/>
                </a:solidFill>
                <a:latin typeface="Gotham"/>
              </a:rPr>
              <a:t>        After get the Vapor Pressure value of all substance, use Boxplot to see distribution of Vapor Pressure</a:t>
            </a:r>
            <a:br>
              <a:rPr lang="en-US" sz="1100">
                <a:solidFill>
                  <a:schemeClr val="tx1"/>
                </a:solidFill>
                <a:latin typeface="Gotham"/>
              </a:rPr>
            </a:br>
            <a:r>
              <a:rPr lang="en-US" sz="1100">
                <a:solidFill>
                  <a:schemeClr val="tx1"/>
                </a:solidFill>
                <a:latin typeface="Gotham"/>
              </a:rPr>
              <a:t>so that can we detect abnormal Vapor Pressure</a:t>
            </a:r>
          </a:p>
        </p:txBody>
      </p:sp>
      <p:sp>
        <p:nvSpPr>
          <p:cNvPr id="49" name="Subtitle 2">
            <a:extLst>
              <a:ext uri="{FF2B5EF4-FFF2-40B4-BE49-F238E27FC236}">
                <a16:creationId xmlns:a16="http://schemas.microsoft.com/office/drawing/2014/main" id="{D252B68F-3FC1-C750-2697-B8E6FCD0C743}"/>
              </a:ext>
            </a:extLst>
          </p:cNvPr>
          <p:cNvSpPr txBox="1">
            <a:spLocks/>
          </p:cNvSpPr>
          <p:nvPr/>
        </p:nvSpPr>
        <p:spPr>
          <a:xfrm>
            <a:off x="6660209" y="4254253"/>
            <a:ext cx="2377003" cy="550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r>
              <a:rPr lang="en-US" sz="1200" b="1">
                <a:solidFill>
                  <a:schemeClr val="tx1"/>
                </a:solidFill>
                <a:latin typeface="Gotham"/>
              </a:rPr>
              <a:t>Figure 5. </a:t>
            </a:r>
            <a:r>
              <a:rPr lang="en-US" sz="1200">
                <a:solidFill>
                  <a:schemeClr val="tx1"/>
                </a:solidFill>
                <a:latin typeface="Gotham"/>
              </a:rPr>
              <a:t>Boxplot and Normal Distribution</a:t>
            </a:r>
          </a:p>
          <a:p>
            <a:pPr marL="139700" indent="0"/>
            <a:r>
              <a:rPr lang="en-US" b="1">
                <a:solidFill>
                  <a:schemeClr val="tx1"/>
                </a:solidFill>
                <a:latin typeface="Gotham"/>
              </a:rPr>
              <a:t> </a:t>
            </a:r>
            <a:endParaRPr lang="en-US">
              <a:solidFill>
                <a:schemeClr val="tx1"/>
              </a:solidFill>
              <a:latin typeface="Gotham"/>
            </a:endParaRPr>
          </a:p>
        </p:txBody>
      </p:sp>
      <p:pic>
        <p:nvPicPr>
          <p:cNvPr id="6" name="Picture 5">
            <a:extLst>
              <a:ext uri="{FF2B5EF4-FFF2-40B4-BE49-F238E27FC236}">
                <a16:creationId xmlns:a16="http://schemas.microsoft.com/office/drawing/2014/main" id="{AC065D79-BD3C-BD5F-EAF8-2115ABCCFBAC}"/>
              </a:ext>
            </a:extLst>
          </p:cNvPr>
          <p:cNvPicPr>
            <a:picLocks noChangeAspect="1"/>
          </p:cNvPicPr>
          <p:nvPr/>
        </p:nvPicPr>
        <p:blipFill>
          <a:blip r:embed="rId4"/>
          <a:stretch>
            <a:fillRect/>
          </a:stretch>
        </p:blipFill>
        <p:spPr>
          <a:xfrm>
            <a:off x="6344800" y="539496"/>
            <a:ext cx="2350008" cy="678112"/>
          </a:xfrm>
          <a:prstGeom prst="rect">
            <a:avLst/>
          </a:prstGeom>
        </p:spPr>
      </p:pic>
      <p:sp>
        <p:nvSpPr>
          <p:cNvPr id="5" name="Title 10">
            <a:extLst>
              <a:ext uri="{FF2B5EF4-FFF2-40B4-BE49-F238E27FC236}">
                <a16:creationId xmlns:a16="http://schemas.microsoft.com/office/drawing/2014/main" id="{09F689ED-9CEC-22F4-34E5-8DCD1EC7EE8B}"/>
              </a:ext>
            </a:extLst>
          </p:cNvPr>
          <p:cNvSpPr txBox="1">
            <a:spLocks/>
          </p:cNvSpPr>
          <p:nvPr/>
        </p:nvSpPr>
        <p:spPr>
          <a:xfrm>
            <a:off x="720000" y="354047"/>
            <a:ext cx="1750347"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Methodology</a:t>
            </a:r>
          </a:p>
        </p:txBody>
      </p:sp>
      <p:sp>
        <p:nvSpPr>
          <p:cNvPr id="25" name="Subtitle 3">
            <a:extLst>
              <a:ext uri="{FF2B5EF4-FFF2-40B4-BE49-F238E27FC236}">
                <a16:creationId xmlns:a16="http://schemas.microsoft.com/office/drawing/2014/main" id="{F7E61BE3-11FC-F49B-ACB6-687DEC1DB447}"/>
              </a:ext>
            </a:extLst>
          </p:cNvPr>
          <p:cNvSpPr txBox="1">
            <a:spLocks/>
          </p:cNvSpPr>
          <p:nvPr/>
        </p:nvSpPr>
        <p:spPr>
          <a:xfrm>
            <a:off x="2111868" y="1920493"/>
            <a:ext cx="3801525" cy="34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r>
              <a:rPr lang="en-US" b="1">
                <a:solidFill>
                  <a:schemeClr val="tx1"/>
                </a:solidFill>
                <a:latin typeface="Gotham"/>
              </a:rPr>
              <a:t>Table 6. </a:t>
            </a:r>
            <a:r>
              <a:rPr lang="en-US">
                <a:solidFill>
                  <a:schemeClr val="tx1"/>
                </a:solidFill>
                <a:latin typeface="Gotham"/>
              </a:rPr>
              <a:t>SMILES and Vapor Pressure Data</a:t>
            </a:r>
          </a:p>
        </p:txBody>
      </p:sp>
      <p:sp>
        <p:nvSpPr>
          <p:cNvPr id="26" name="Right Brace 25">
            <a:extLst>
              <a:ext uri="{FF2B5EF4-FFF2-40B4-BE49-F238E27FC236}">
                <a16:creationId xmlns:a16="http://schemas.microsoft.com/office/drawing/2014/main" id="{0C805277-0F95-9883-EAD8-6229C1014A50}"/>
              </a:ext>
            </a:extLst>
          </p:cNvPr>
          <p:cNvSpPr/>
          <p:nvPr/>
        </p:nvSpPr>
        <p:spPr>
          <a:xfrm>
            <a:off x="6048000" y="2521350"/>
            <a:ext cx="133220" cy="1201542"/>
          </a:xfrm>
          <a:prstGeom prst="rightBrace">
            <a:avLst>
              <a:gd name="adj1" fmla="val 63548"/>
              <a:gd name="adj2" fmla="val 24832"/>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75AF6AF8-B578-59D9-D2F6-518E007BBF56}"/>
              </a:ext>
            </a:extLst>
          </p:cNvPr>
          <p:cNvSpPr txBox="1"/>
          <p:nvPr/>
        </p:nvSpPr>
        <p:spPr>
          <a:xfrm>
            <a:off x="6177993" y="2661961"/>
            <a:ext cx="641317" cy="369332"/>
          </a:xfrm>
          <a:prstGeom prst="rect">
            <a:avLst/>
          </a:prstGeom>
          <a:noFill/>
        </p:spPr>
        <p:txBody>
          <a:bodyPr wrap="square">
            <a:spAutoFit/>
          </a:bodyPr>
          <a:lstStyle/>
          <a:p>
            <a:r>
              <a:rPr lang="en-US" sz="900" b="0" i="0" u="none" strike="noStrike" dirty="0">
                <a:solidFill>
                  <a:srgbClr val="000000"/>
                </a:solidFill>
                <a:effectLst/>
                <a:latin typeface="Gotham"/>
              </a:rPr>
              <a:t>2,246 </a:t>
            </a:r>
          </a:p>
          <a:p>
            <a:r>
              <a:rPr lang="en-US" sz="900" b="0" i="0" u="none" strike="noStrike" dirty="0">
                <a:solidFill>
                  <a:srgbClr val="000000"/>
                </a:solidFill>
                <a:effectLst/>
                <a:latin typeface="Gotham"/>
              </a:rPr>
              <a:t>datapoint</a:t>
            </a:r>
            <a:endParaRPr lang="en-US" sz="900" dirty="0">
              <a:solidFill>
                <a:srgbClr val="FF0000"/>
              </a:solidFill>
              <a:latin typeface="Gotham"/>
            </a:endParaRPr>
          </a:p>
        </p:txBody>
      </p:sp>
    </p:spTree>
    <p:extLst>
      <p:ext uri="{BB962C8B-B14F-4D97-AF65-F5344CB8AC3E}">
        <p14:creationId xmlns:p14="http://schemas.microsoft.com/office/powerpoint/2010/main" val="379409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B5987F-197B-D591-CD43-50FA775C742A}"/>
              </a:ext>
            </a:extLst>
          </p:cNvPr>
          <p:cNvSpPr>
            <a:spLocks noGrp="1"/>
          </p:cNvSpPr>
          <p:nvPr>
            <p:ph type="sldNum" sz="quarter" idx="10"/>
          </p:nvPr>
        </p:nvSpPr>
        <p:spPr/>
        <p:txBody>
          <a:bodyPr/>
          <a:lstStyle/>
          <a:p>
            <a:fld id="{E8495C6F-F2B9-460A-BCD3-4531F8558E37}" type="slidenum">
              <a:rPr lang="en-US" smtClean="0"/>
              <a:pPr/>
              <a:t>14</a:t>
            </a:fld>
            <a:endParaRPr lang="en-US"/>
          </a:p>
        </p:txBody>
      </p:sp>
      <p:sp>
        <p:nvSpPr>
          <p:cNvPr id="64" name="Rectangle 63">
            <a:extLst>
              <a:ext uri="{FF2B5EF4-FFF2-40B4-BE49-F238E27FC236}">
                <a16:creationId xmlns:a16="http://schemas.microsoft.com/office/drawing/2014/main" id="{A0D5D58D-B7AD-9CC2-8F87-83898787A410}"/>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0">
            <a:extLst>
              <a:ext uri="{FF2B5EF4-FFF2-40B4-BE49-F238E27FC236}">
                <a16:creationId xmlns:a16="http://schemas.microsoft.com/office/drawing/2014/main" id="{E075B099-C9C9-6A2E-D5C9-37A01A6219A9}"/>
              </a:ext>
            </a:extLst>
          </p:cNvPr>
          <p:cNvSpPr txBox="1">
            <a:spLocks/>
          </p:cNvSpPr>
          <p:nvPr/>
        </p:nvSpPr>
        <p:spPr>
          <a:xfrm>
            <a:off x="720000" y="549779"/>
            <a:ext cx="44616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Analysis &amp; Cleansing</a:t>
            </a:r>
          </a:p>
        </p:txBody>
      </p:sp>
      <p:sp>
        <p:nvSpPr>
          <p:cNvPr id="69" name="Rectangle 1">
            <a:extLst>
              <a:ext uri="{FF2B5EF4-FFF2-40B4-BE49-F238E27FC236}">
                <a16:creationId xmlns:a16="http://schemas.microsoft.com/office/drawing/2014/main" id="{8BEAA2BF-1B72-DA12-8B0F-9E80C856099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Arrow: Down 10">
            <a:extLst>
              <a:ext uri="{FF2B5EF4-FFF2-40B4-BE49-F238E27FC236}">
                <a16:creationId xmlns:a16="http://schemas.microsoft.com/office/drawing/2014/main" id="{B88FEC10-7692-0323-33BF-FDA500CD998F}"/>
              </a:ext>
            </a:extLst>
          </p:cNvPr>
          <p:cNvSpPr/>
          <p:nvPr/>
        </p:nvSpPr>
        <p:spPr>
          <a:xfrm rot="16200000">
            <a:off x="5461964" y="2035419"/>
            <a:ext cx="368045" cy="495585"/>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D66949-2E17-601B-C831-7914728890F9}"/>
              </a:ext>
            </a:extLst>
          </p:cNvPr>
          <p:cNvPicPr>
            <a:picLocks/>
          </p:cNvPicPr>
          <p:nvPr/>
        </p:nvPicPr>
        <p:blipFill>
          <a:blip r:embed="rId3"/>
          <a:stretch>
            <a:fillRect/>
          </a:stretch>
        </p:blipFill>
        <p:spPr>
          <a:xfrm>
            <a:off x="2725757" y="1475128"/>
            <a:ext cx="2520000" cy="1800000"/>
          </a:xfrm>
          <a:prstGeom prst="rect">
            <a:avLst/>
          </a:prstGeom>
        </p:spPr>
      </p:pic>
      <p:pic>
        <p:nvPicPr>
          <p:cNvPr id="13" name="Picture 12">
            <a:extLst>
              <a:ext uri="{FF2B5EF4-FFF2-40B4-BE49-F238E27FC236}">
                <a16:creationId xmlns:a16="http://schemas.microsoft.com/office/drawing/2014/main" id="{5946DB7C-C8D0-8434-E31C-C0753533D2B8}"/>
              </a:ext>
            </a:extLst>
          </p:cNvPr>
          <p:cNvPicPr>
            <a:picLocks/>
          </p:cNvPicPr>
          <p:nvPr/>
        </p:nvPicPr>
        <p:blipFill>
          <a:blip r:embed="rId4"/>
          <a:stretch>
            <a:fillRect/>
          </a:stretch>
        </p:blipFill>
        <p:spPr>
          <a:xfrm>
            <a:off x="5994307" y="1475128"/>
            <a:ext cx="2520000" cy="1800000"/>
          </a:xfrm>
          <a:prstGeom prst="rect">
            <a:avLst/>
          </a:prstGeom>
        </p:spPr>
      </p:pic>
      <p:sp>
        <p:nvSpPr>
          <p:cNvPr id="17" name="TextBox 16">
            <a:extLst>
              <a:ext uri="{FF2B5EF4-FFF2-40B4-BE49-F238E27FC236}">
                <a16:creationId xmlns:a16="http://schemas.microsoft.com/office/drawing/2014/main" id="{9510B723-42CD-0469-FBEA-4181A0B2F1B6}"/>
              </a:ext>
            </a:extLst>
          </p:cNvPr>
          <p:cNvSpPr txBox="1"/>
          <p:nvPr/>
        </p:nvSpPr>
        <p:spPr>
          <a:xfrm>
            <a:off x="435617" y="2384838"/>
            <a:ext cx="1301678" cy="17402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18" name="Connector: Elbow 14">
            <a:extLst>
              <a:ext uri="{FF2B5EF4-FFF2-40B4-BE49-F238E27FC236}">
                <a16:creationId xmlns:a16="http://schemas.microsoft.com/office/drawing/2014/main" id="{C9D2F8AE-1DE3-E22B-78BC-3AD2B0A07BD7}"/>
              </a:ext>
            </a:extLst>
          </p:cNvPr>
          <p:cNvCxnSpPr>
            <a:cxnSpLocks/>
            <a:stCxn id="19" idx="2"/>
            <a:endCxn id="28"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E8D1ACA-A6CD-F837-EE31-F24689D22EB5}"/>
              </a:ext>
            </a:extLst>
          </p:cNvPr>
          <p:cNvSpPr txBox="1"/>
          <p:nvPr/>
        </p:nvSpPr>
        <p:spPr>
          <a:xfrm>
            <a:off x="435620" y="3038316"/>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20" name="Connector: Elbow 20">
            <a:extLst>
              <a:ext uri="{FF2B5EF4-FFF2-40B4-BE49-F238E27FC236}">
                <a16:creationId xmlns:a16="http://schemas.microsoft.com/office/drawing/2014/main" id="{D52B5584-B1C6-3FC2-CB19-1BB50BF3DF49}"/>
              </a:ext>
            </a:extLst>
          </p:cNvPr>
          <p:cNvCxnSpPr>
            <a:cxnSpLocks/>
            <a:stCxn id="23" idx="2"/>
            <a:endCxn id="19"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FFF3D1-5837-1EAD-52CC-210B411DCBA9}"/>
              </a:ext>
            </a:extLst>
          </p:cNvPr>
          <p:cNvSpPr txBox="1">
            <a:spLocks noChangeAspect="1"/>
          </p:cNvSpPr>
          <p:nvPr/>
        </p:nvSpPr>
        <p:spPr>
          <a:xfrm>
            <a:off x="435618" y="167553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22" name="TextBox 21">
            <a:extLst>
              <a:ext uri="{FF2B5EF4-FFF2-40B4-BE49-F238E27FC236}">
                <a16:creationId xmlns:a16="http://schemas.microsoft.com/office/drawing/2014/main" id="{C56C3F9B-EFA8-F772-F4B2-1F4325F3FA4D}"/>
              </a:ext>
            </a:extLst>
          </p:cNvPr>
          <p:cNvSpPr txBox="1"/>
          <p:nvPr/>
        </p:nvSpPr>
        <p:spPr>
          <a:xfrm>
            <a:off x="435619" y="2047763"/>
            <a:ext cx="1301676"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23" name="TextBox 22">
            <a:extLst>
              <a:ext uri="{FF2B5EF4-FFF2-40B4-BE49-F238E27FC236}">
                <a16:creationId xmlns:a16="http://schemas.microsoft.com/office/drawing/2014/main" id="{6650EC8A-CCD9-DA90-29CF-5DC8AF172BFC}"/>
              </a:ext>
            </a:extLst>
          </p:cNvPr>
          <p:cNvSpPr txBox="1"/>
          <p:nvPr/>
        </p:nvSpPr>
        <p:spPr>
          <a:xfrm>
            <a:off x="435621" y="2696121"/>
            <a:ext cx="1301679"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24" name="Connector: Elbow 23">
            <a:extLst>
              <a:ext uri="{FF2B5EF4-FFF2-40B4-BE49-F238E27FC236}">
                <a16:creationId xmlns:a16="http://schemas.microsoft.com/office/drawing/2014/main" id="{37A7055C-C4AE-EF9A-84A0-98E86BBFDE5C}"/>
              </a:ext>
            </a:extLst>
          </p:cNvPr>
          <p:cNvCxnSpPr>
            <a:cxnSpLocks/>
            <a:stCxn id="19" idx="3"/>
            <a:endCxn id="29"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48">
            <a:extLst>
              <a:ext uri="{FF2B5EF4-FFF2-40B4-BE49-F238E27FC236}">
                <a16:creationId xmlns:a16="http://schemas.microsoft.com/office/drawing/2014/main" id="{723B469F-B552-4790-C42B-149CA8BB373D}"/>
              </a:ext>
            </a:extLst>
          </p:cNvPr>
          <p:cNvCxnSpPr>
            <a:cxnSpLocks/>
            <a:stCxn id="21" idx="2"/>
            <a:endCxn id="22"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52">
            <a:extLst>
              <a:ext uri="{FF2B5EF4-FFF2-40B4-BE49-F238E27FC236}">
                <a16:creationId xmlns:a16="http://schemas.microsoft.com/office/drawing/2014/main" id="{57760D53-2432-A02C-84C9-281033EA0F81}"/>
              </a:ext>
            </a:extLst>
          </p:cNvPr>
          <p:cNvCxnSpPr>
            <a:cxnSpLocks/>
            <a:stCxn id="22" idx="2"/>
            <a:endCxn id="17"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55">
            <a:extLst>
              <a:ext uri="{FF2B5EF4-FFF2-40B4-BE49-F238E27FC236}">
                <a16:creationId xmlns:a16="http://schemas.microsoft.com/office/drawing/2014/main" id="{1BA86960-A0DC-8D5C-6D90-9919065C62CD}"/>
              </a:ext>
            </a:extLst>
          </p:cNvPr>
          <p:cNvCxnSpPr>
            <a:cxnSpLocks/>
            <a:stCxn id="17" idx="2"/>
            <a:endCxn id="23"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657835-18A3-7031-7102-088740E82571}"/>
              </a:ext>
            </a:extLst>
          </p:cNvPr>
          <p:cNvSpPr txBox="1"/>
          <p:nvPr/>
        </p:nvSpPr>
        <p:spPr>
          <a:xfrm>
            <a:off x="435619" y="3389330"/>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29" name="TextBox 28">
            <a:extLst>
              <a:ext uri="{FF2B5EF4-FFF2-40B4-BE49-F238E27FC236}">
                <a16:creationId xmlns:a16="http://schemas.microsoft.com/office/drawing/2014/main" id="{A6FE67B2-E531-7EDE-5F50-260C4306F94F}"/>
              </a:ext>
            </a:extLst>
          </p:cNvPr>
          <p:cNvSpPr txBox="1"/>
          <p:nvPr/>
        </p:nvSpPr>
        <p:spPr>
          <a:xfrm>
            <a:off x="435617" y="3715202"/>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30" name="TextBox 29">
            <a:extLst>
              <a:ext uri="{FF2B5EF4-FFF2-40B4-BE49-F238E27FC236}">
                <a16:creationId xmlns:a16="http://schemas.microsoft.com/office/drawing/2014/main" id="{E27D6E5D-F942-1F24-0A9B-2FD90402882F}"/>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31" name="Connector: Elbow 14">
            <a:extLst>
              <a:ext uri="{FF2B5EF4-FFF2-40B4-BE49-F238E27FC236}">
                <a16:creationId xmlns:a16="http://schemas.microsoft.com/office/drawing/2014/main" id="{554B36E8-98E3-9327-87B6-07B79148E29A}"/>
              </a:ext>
            </a:extLst>
          </p:cNvPr>
          <p:cNvCxnSpPr>
            <a:cxnSpLocks/>
            <a:stCxn id="28" idx="2"/>
            <a:endCxn id="29"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14">
            <a:extLst>
              <a:ext uri="{FF2B5EF4-FFF2-40B4-BE49-F238E27FC236}">
                <a16:creationId xmlns:a16="http://schemas.microsoft.com/office/drawing/2014/main" id="{C34DF38B-6AF8-EB7C-4E0D-CCE2BDF82E3D}"/>
              </a:ext>
            </a:extLst>
          </p:cNvPr>
          <p:cNvCxnSpPr>
            <a:cxnSpLocks/>
            <a:stCxn id="29" idx="2"/>
            <a:endCxn id="30"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566CC08-55D1-249C-D239-214BFA990E25}"/>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34" name="TextBox 33">
            <a:extLst>
              <a:ext uri="{FF2B5EF4-FFF2-40B4-BE49-F238E27FC236}">
                <a16:creationId xmlns:a16="http://schemas.microsoft.com/office/drawing/2014/main" id="{C2354539-E828-D8D4-8DBA-F70E510B1942}"/>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graphicFrame>
        <p:nvGraphicFramePr>
          <p:cNvPr id="3" name="Table 2">
            <a:extLst>
              <a:ext uri="{FF2B5EF4-FFF2-40B4-BE49-F238E27FC236}">
                <a16:creationId xmlns:a16="http://schemas.microsoft.com/office/drawing/2014/main" id="{5DA4740C-E4C6-A9F0-2088-77E94F7664A7}"/>
              </a:ext>
            </a:extLst>
          </p:cNvPr>
          <p:cNvGraphicFramePr>
            <a:graphicFrameLocks noGrp="1"/>
          </p:cNvGraphicFramePr>
          <p:nvPr>
            <p:extLst>
              <p:ext uri="{D42A27DB-BD31-4B8C-83A1-F6EECF244321}">
                <p14:modId xmlns:p14="http://schemas.microsoft.com/office/powerpoint/2010/main" val="2862888014"/>
              </p:ext>
            </p:extLst>
          </p:nvPr>
        </p:nvGraphicFramePr>
        <p:xfrm>
          <a:off x="3271449" y="3275128"/>
          <a:ext cx="1697648" cy="1097280"/>
        </p:xfrm>
        <a:graphic>
          <a:graphicData uri="http://schemas.openxmlformats.org/drawingml/2006/table">
            <a:tbl>
              <a:tblPr/>
              <a:tblGrid>
                <a:gridCol w="659765">
                  <a:extLst>
                    <a:ext uri="{9D8B030D-6E8A-4147-A177-3AD203B41FA5}">
                      <a16:colId xmlns:a16="http://schemas.microsoft.com/office/drawing/2014/main" val="644607248"/>
                    </a:ext>
                  </a:extLst>
                </a:gridCol>
                <a:gridCol w="1037883">
                  <a:extLst>
                    <a:ext uri="{9D8B030D-6E8A-4147-A177-3AD203B41FA5}">
                      <a16:colId xmlns:a16="http://schemas.microsoft.com/office/drawing/2014/main" val="1557145389"/>
                    </a:ext>
                  </a:extLst>
                </a:gridCol>
              </a:tblGrid>
              <a:tr h="274320">
                <a:tc>
                  <a:txBody>
                    <a:bodyPr/>
                    <a:lstStyle/>
                    <a:p>
                      <a:pPr algn="ctr" fontAlgn="ctr"/>
                      <a:r>
                        <a:rPr lang="en-US" sz="1100" b="0" i="0" u="none" strike="noStrike">
                          <a:solidFill>
                            <a:srgbClr val="FFFFFF"/>
                          </a:solidFill>
                          <a:effectLst/>
                          <a:latin typeface="Gotham"/>
                        </a:rPr>
                        <a:t>Value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FFFFFF"/>
                          </a:solidFill>
                          <a:effectLst/>
                          <a:latin typeface="Gotham"/>
                        </a:rPr>
                        <a:t>ln(P</a:t>
                      </a:r>
                      <a:r>
                        <a:rPr lang="en-US" sz="1100" b="0" i="0" u="none" strike="noStrike" baseline="30000">
                          <a:solidFill>
                            <a:srgbClr val="FFFFFF"/>
                          </a:solidFill>
                          <a:effectLst/>
                          <a:latin typeface="Gotham"/>
                        </a:rPr>
                        <a:t>sat</a:t>
                      </a:r>
                      <a:r>
                        <a:rPr lang="en-US" sz="1100" b="0" i="0" u="none" strike="noStrike">
                          <a:solidFill>
                            <a:srgbClr val="FFFFFF"/>
                          </a:solidFill>
                          <a:effectLst/>
                          <a:latin typeface="Gotham"/>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872369632"/>
                  </a:ext>
                </a:extLst>
              </a:tr>
              <a:tr h="274320">
                <a:tc>
                  <a:txBody>
                    <a:bodyPr/>
                    <a:lstStyle/>
                    <a:p>
                      <a:pPr algn="ctr" fontAlgn="b"/>
                      <a:r>
                        <a:rPr lang="en-US" sz="1100" b="0" i="0" u="none" strike="noStrike">
                          <a:solidFill>
                            <a:srgbClr val="000000"/>
                          </a:solidFill>
                          <a:effectLst/>
                          <a:latin typeface="Gotham"/>
                        </a:rPr>
                        <a:t>Min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solidFill>
                            <a:schemeClr val="tx1"/>
                          </a:solidFill>
                          <a:latin typeface="Gotham"/>
                        </a:rPr>
                        <a:t>-1.10 x 10</a:t>
                      </a:r>
                      <a:r>
                        <a:rPr lang="en-US" sz="1100" baseline="30000">
                          <a:solidFill>
                            <a:schemeClr val="tx1"/>
                          </a:solidFill>
                          <a:latin typeface="Gotham"/>
                        </a:rPr>
                        <a:t>5</a:t>
                      </a:r>
                      <a:endParaRPr lang="en-US" sz="1100" b="0" i="0" u="none" strike="noStrike">
                        <a:solidFill>
                          <a:srgbClr val="000000"/>
                        </a:solidFill>
                        <a:effectLst/>
                        <a:latin typeface="Gotha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950410"/>
                  </a:ext>
                </a:extLst>
              </a:tr>
              <a:tr h="274320">
                <a:tc>
                  <a:txBody>
                    <a:bodyPr/>
                    <a:lstStyle/>
                    <a:p>
                      <a:pPr algn="ctr" fontAlgn="b"/>
                      <a:r>
                        <a:rPr lang="en-US" sz="1100" b="0" i="0" u="none" strike="noStrike">
                          <a:solidFill>
                            <a:srgbClr val="000000"/>
                          </a:solidFill>
                          <a:effectLst/>
                          <a:latin typeface="Gotham"/>
                        </a:rPr>
                        <a:t>Max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solidFill>
                            <a:schemeClr val="tx1"/>
                          </a:solidFill>
                          <a:latin typeface="Gotham"/>
                        </a:rPr>
                        <a:t>340.72</a:t>
                      </a:r>
                      <a:endParaRPr lang="en-US" sz="1100" b="0" i="0" u="none" strike="noStrike">
                        <a:solidFill>
                          <a:srgbClr val="000000"/>
                        </a:solidFill>
                        <a:effectLst/>
                        <a:latin typeface="Gotha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1970443"/>
                  </a:ext>
                </a:extLst>
              </a:tr>
              <a:tr h="274320">
                <a:tc>
                  <a:txBody>
                    <a:bodyPr/>
                    <a:lstStyle/>
                    <a:p>
                      <a:pPr algn="ctr" fontAlgn="b"/>
                      <a:r>
                        <a:rPr lang="en-US" sz="1100" b="0" i="0" u="none" strike="noStrike">
                          <a:solidFill>
                            <a:srgbClr val="000000"/>
                          </a:solidFill>
                          <a:effectLst/>
                          <a:latin typeface="Gotham"/>
                        </a:rPr>
                        <a:t>Point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Gotham"/>
                        </a:rPr>
                        <a:t>2,246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2849411"/>
                  </a:ext>
                </a:extLst>
              </a:tr>
            </a:tbl>
          </a:graphicData>
        </a:graphic>
      </p:graphicFrame>
      <p:graphicFrame>
        <p:nvGraphicFramePr>
          <p:cNvPr id="4" name="Table 3">
            <a:extLst>
              <a:ext uri="{FF2B5EF4-FFF2-40B4-BE49-F238E27FC236}">
                <a16:creationId xmlns:a16="http://schemas.microsoft.com/office/drawing/2014/main" id="{F91A5DEE-ACB5-A0B9-5864-DE9698C66A5C}"/>
              </a:ext>
            </a:extLst>
          </p:cNvPr>
          <p:cNvGraphicFramePr>
            <a:graphicFrameLocks noGrp="1"/>
          </p:cNvGraphicFramePr>
          <p:nvPr>
            <p:extLst>
              <p:ext uri="{D42A27DB-BD31-4B8C-83A1-F6EECF244321}">
                <p14:modId xmlns:p14="http://schemas.microsoft.com/office/powerpoint/2010/main" val="2651258916"/>
              </p:ext>
            </p:extLst>
          </p:nvPr>
        </p:nvGraphicFramePr>
        <p:xfrm>
          <a:off x="6269849" y="3303722"/>
          <a:ext cx="2073281" cy="1097280"/>
        </p:xfrm>
        <a:graphic>
          <a:graphicData uri="http://schemas.openxmlformats.org/drawingml/2006/table">
            <a:tbl>
              <a:tblPr/>
              <a:tblGrid>
                <a:gridCol w="500041">
                  <a:extLst>
                    <a:ext uri="{9D8B030D-6E8A-4147-A177-3AD203B41FA5}">
                      <a16:colId xmlns:a16="http://schemas.microsoft.com/office/drawing/2014/main" val="3912494064"/>
                    </a:ext>
                  </a:extLst>
                </a:gridCol>
                <a:gridCol w="786620">
                  <a:extLst>
                    <a:ext uri="{9D8B030D-6E8A-4147-A177-3AD203B41FA5}">
                      <a16:colId xmlns:a16="http://schemas.microsoft.com/office/drawing/2014/main" val="2120352642"/>
                    </a:ext>
                  </a:extLst>
                </a:gridCol>
                <a:gridCol w="786620">
                  <a:extLst>
                    <a:ext uri="{9D8B030D-6E8A-4147-A177-3AD203B41FA5}">
                      <a16:colId xmlns:a16="http://schemas.microsoft.com/office/drawing/2014/main" val="286101317"/>
                    </a:ext>
                  </a:extLst>
                </a:gridCol>
              </a:tblGrid>
              <a:tr h="274320">
                <a:tc>
                  <a:txBody>
                    <a:bodyPr/>
                    <a:lstStyle/>
                    <a:p>
                      <a:pPr algn="ctr" fontAlgn="ctr"/>
                      <a:r>
                        <a:rPr lang="en-US" sz="1100" b="0" i="0" u="none" strike="noStrike">
                          <a:solidFill>
                            <a:srgbClr val="FFFFFF"/>
                          </a:solidFill>
                          <a:effectLst/>
                          <a:latin typeface="Gotham"/>
                        </a:rPr>
                        <a:t>Value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FFFFFF"/>
                          </a:solidFill>
                          <a:effectLst/>
                          <a:latin typeface="Gotham"/>
                        </a:rPr>
                        <a:t>ln(P</a:t>
                      </a:r>
                      <a:r>
                        <a:rPr lang="en-US" sz="1100" b="0" i="0" u="none" strike="noStrike" baseline="30000">
                          <a:solidFill>
                            <a:srgbClr val="FFFFFF"/>
                          </a:solidFill>
                          <a:effectLst/>
                          <a:latin typeface="Gotham"/>
                        </a:rPr>
                        <a:t>sat</a:t>
                      </a:r>
                      <a:r>
                        <a:rPr lang="en-US" sz="1100" b="0" i="0" u="none" strike="noStrike">
                          <a:solidFill>
                            <a:srgbClr val="FFFFFF"/>
                          </a:solidFill>
                          <a:effectLst/>
                          <a:latin typeface="Gotham"/>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FFFFFF"/>
                          </a:solidFill>
                          <a:effectLst/>
                          <a:latin typeface="Gotham"/>
                        </a:rPr>
                        <a:t>P</a:t>
                      </a:r>
                      <a:r>
                        <a:rPr lang="en-US" sz="1100" b="0" i="0" u="none" strike="noStrike" baseline="30000">
                          <a:solidFill>
                            <a:srgbClr val="FFFFFF"/>
                          </a:solidFill>
                          <a:effectLst/>
                          <a:latin typeface="Gotham"/>
                        </a:rPr>
                        <a:t>sat</a:t>
                      </a:r>
                      <a:r>
                        <a:rPr lang="en-US" sz="1100" b="0" i="0" u="none" strike="noStrike">
                          <a:solidFill>
                            <a:srgbClr val="FFFFFF"/>
                          </a:solidFill>
                          <a:effectLst/>
                          <a:latin typeface="Gotham"/>
                        </a:rPr>
                        <a:t> (atm)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29937490"/>
                  </a:ext>
                </a:extLst>
              </a:tr>
              <a:tr h="274320">
                <a:tc>
                  <a:txBody>
                    <a:bodyPr/>
                    <a:lstStyle/>
                    <a:p>
                      <a:pPr algn="ctr" fontAlgn="b"/>
                      <a:r>
                        <a:rPr lang="en-US" sz="1100" b="0" i="0" u="none" strike="noStrike">
                          <a:solidFill>
                            <a:srgbClr val="000000"/>
                          </a:solidFill>
                          <a:effectLst/>
                          <a:latin typeface="Gotham"/>
                        </a:rPr>
                        <a:t>Min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solidFill>
                            <a:schemeClr val="tx1"/>
                          </a:solidFill>
                          <a:latin typeface="Gotham"/>
                        </a:rPr>
                        <a:t>2.09</a:t>
                      </a:r>
                      <a:endParaRPr lang="en-US" sz="1100" b="0" i="0" u="none" strike="noStrike">
                        <a:solidFill>
                          <a:srgbClr val="000000"/>
                        </a:solidFill>
                        <a:effectLst/>
                        <a:latin typeface="Gotha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solidFill>
                            <a:schemeClr val="tx1"/>
                          </a:solidFill>
                          <a:latin typeface="Gotham"/>
                        </a:rPr>
                        <a:t>8.1 x 10</a:t>
                      </a:r>
                      <a:r>
                        <a:rPr lang="en-US" sz="1100" baseline="30000">
                          <a:solidFill>
                            <a:schemeClr val="tx1"/>
                          </a:solidFill>
                          <a:latin typeface="Gotham"/>
                        </a:rPr>
                        <a:t>-5</a:t>
                      </a:r>
                      <a:r>
                        <a:rPr lang="en-US" sz="1100">
                          <a:solidFill>
                            <a:schemeClr val="tx1"/>
                          </a:solidFill>
                          <a:latin typeface="Gotham"/>
                        </a:rPr>
                        <a:t> </a:t>
                      </a:r>
                      <a:endParaRPr lang="en-US" sz="1100" b="0" i="0" u="none" strike="noStrike">
                        <a:solidFill>
                          <a:srgbClr val="000000"/>
                        </a:solidFill>
                        <a:effectLst/>
                        <a:latin typeface="Gotha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4854508"/>
                  </a:ext>
                </a:extLst>
              </a:tr>
              <a:tr h="274320">
                <a:tc>
                  <a:txBody>
                    <a:bodyPr/>
                    <a:lstStyle/>
                    <a:p>
                      <a:pPr algn="ctr" fontAlgn="b"/>
                      <a:r>
                        <a:rPr lang="en-US" sz="1100" b="0" i="0" u="none" strike="noStrike">
                          <a:solidFill>
                            <a:srgbClr val="000000"/>
                          </a:solidFill>
                          <a:effectLst/>
                          <a:latin typeface="Gotham"/>
                        </a:rPr>
                        <a:t>Max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solidFill>
                            <a:schemeClr val="tx1"/>
                          </a:solidFill>
                          <a:latin typeface="Gotham"/>
                        </a:rPr>
                        <a:t>15.78</a:t>
                      </a:r>
                      <a:endParaRPr lang="en-US" sz="1100" b="0" i="0" u="none" strike="noStrike">
                        <a:solidFill>
                          <a:srgbClr val="000000"/>
                        </a:solidFill>
                        <a:effectLst/>
                        <a:latin typeface="Gotha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solidFill>
                            <a:schemeClr val="tx1"/>
                          </a:solidFill>
                          <a:latin typeface="Gotham"/>
                        </a:rPr>
                        <a:t>71.58</a:t>
                      </a:r>
                      <a:endParaRPr lang="en-US" sz="1100" b="0" i="0" u="none" strike="noStrike">
                        <a:solidFill>
                          <a:srgbClr val="000000"/>
                        </a:solidFill>
                        <a:effectLst/>
                        <a:latin typeface="Gotha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0162792"/>
                  </a:ext>
                </a:extLst>
              </a:tr>
              <a:tr h="274320">
                <a:tc>
                  <a:txBody>
                    <a:bodyPr/>
                    <a:lstStyle/>
                    <a:p>
                      <a:pPr algn="ctr" fontAlgn="b"/>
                      <a:r>
                        <a:rPr lang="en-US" sz="1100" b="0" i="0" u="none" strike="noStrike">
                          <a:solidFill>
                            <a:srgbClr val="000000"/>
                          </a:solidFill>
                          <a:effectLst/>
                          <a:latin typeface="Gotham"/>
                        </a:rPr>
                        <a:t>Point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100" b="0" i="0" u="none" strike="noStrike">
                          <a:solidFill>
                            <a:srgbClr val="000000"/>
                          </a:solidFill>
                          <a:effectLst/>
                          <a:latin typeface="Gotham"/>
                        </a:rPr>
                        <a:t>1,787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sz="1100" b="0" i="0" u="none" strike="noStrike">
                        <a:solidFill>
                          <a:srgbClr val="000000"/>
                        </a:solidFill>
                        <a:effectLst/>
                        <a:latin typeface="Aptos Narrow" panose="020B000402020202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542379703"/>
                  </a:ext>
                </a:extLst>
              </a:tr>
            </a:tbl>
          </a:graphicData>
        </a:graphic>
      </p:graphicFrame>
      <p:pic>
        <p:nvPicPr>
          <p:cNvPr id="5" name="Picture 4">
            <a:extLst>
              <a:ext uri="{FF2B5EF4-FFF2-40B4-BE49-F238E27FC236}">
                <a16:creationId xmlns:a16="http://schemas.microsoft.com/office/drawing/2014/main" id="{88436C68-B6CA-E216-D905-CFF9D85D06A0}"/>
              </a:ext>
            </a:extLst>
          </p:cNvPr>
          <p:cNvPicPr>
            <a:picLocks noChangeAspect="1"/>
          </p:cNvPicPr>
          <p:nvPr/>
        </p:nvPicPr>
        <p:blipFill>
          <a:blip r:embed="rId5"/>
          <a:stretch>
            <a:fillRect/>
          </a:stretch>
        </p:blipFill>
        <p:spPr>
          <a:xfrm>
            <a:off x="6343409" y="540607"/>
            <a:ext cx="2351399" cy="678513"/>
          </a:xfrm>
          <a:prstGeom prst="rect">
            <a:avLst/>
          </a:prstGeom>
        </p:spPr>
      </p:pic>
      <p:sp>
        <p:nvSpPr>
          <p:cNvPr id="7" name="Title 10">
            <a:extLst>
              <a:ext uri="{FF2B5EF4-FFF2-40B4-BE49-F238E27FC236}">
                <a16:creationId xmlns:a16="http://schemas.microsoft.com/office/drawing/2014/main" id="{106EB9F4-95C5-916A-A082-2F73CDFE2028}"/>
              </a:ext>
            </a:extLst>
          </p:cNvPr>
          <p:cNvSpPr txBox="1">
            <a:spLocks/>
          </p:cNvSpPr>
          <p:nvPr/>
        </p:nvSpPr>
        <p:spPr>
          <a:xfrm>
            <a:off x="720000" y="354047"/>
            <a:ext cx="1750347"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Methodology</a:t>
            </a:r>
          </a:p>
        </p:txBody>
      </p:sp>
    </p:spTree>
    <p:extLst>
      <p:ext uri="{BB962C8B-B14F-4D97-AF65-F5344CB8AC3E}">
        <p14:creationId xmlns:p14="http://schemas.microsoft.com/office/powerpoint/2010/main" val="58603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lor chart&#10;&#10;Description automatically generated">
            <a:extLst>
              <a:ext uri="{FF2B5EF4-FFF2-40B4-BE49-F238E27FC236}">
                <a16:creationId xmlns:a16="http://schemas.microsoft.com/office/drawing/2014/main" id="{0C948C61-B13D-A83D-FB30-FD3C4D79475F}"/>
              </a:ext>
            </a:extLst>
          </p:cNvPr>
          <p:cNvPicPr>
            <a:picLocks noChangeAspect="1"/>
          </p:cNvPicPr>
          <p:nvPr/>
        </p:nvPicPr>
        <p:blipFill>
          <a:blip r:embed="rId3"/>
          <a:stretch>
            <a:fillRect/>
          </a:stretch>
        </p:blipFill>
        <p:spPr>
          <a:xfrm>
            <a:off x="2840650" y="2451089"/>
            <a:ext cx="2994379" cy="2215943"/>
          </a:xfrm>
          <a:prstGeom prst="rect">
            <a:avLst/>
          </a:prstGeom>
        </p:spPr>
      </p:pic>
      <p:sp>
        <p:nvSpPr>
          <p:cNvPr id="2" name="Slide Number Placeholder 1">
            <a:extLst>
              <a:ext uri="{FF2B5EF4-FFF2-40B4-BE49-F238E27FC236}">
                <a16:creationId xmlns:a16="http://schemas.microsoft.com/office/drawing/2014/main" id="{280789E8-2CD3-C0DF-C865-724D5F812EE3}"/>
              </a:ext>
            </a:extLst>
          </p:cNvPr>
          <p:cNvSpPr>
            <a:spLocks noGrp="1"/>
          </p:cNvSpPr>
          <p:nvPr>
            <p:ph type="sldNum" sz="quarter" idx="10"/>
          </p:nvPr>
        </p:nvSpPr>
        <p:spPr/>
        <p:txBody>
          <a:bodyPr/>
          <a:lstStyle/>
          <a:p>
            <a:fld id="{E8495C6F-F2B9-460A-BCD3-4531F8558E37}" type="slidenum">
              <a:rPr lang="en-US" smtClean="0"/>
              <a:pPr/>
              <a:t>15</a:t>
            </a:fld>
            <a:endParaRPr lang="en-US"/>
          </a:p>
        </p:txBody>
      </p:sp>
      <p:sp>
        <p:nvSpPr>
          <p:cNvPr id="66" name="Rectangle 65">
            <a:extLst>
              <a:ext uri="{FF2B5EF4-FFF2-40B4-BE49-F238E27FC236}">
                <a16:creationId xmlns:a16="http://schemas.microsoft.com/office/drawing/2014/main" id="{530483F2-12B8-C264-2FDF-C4ED90CE7BB6}"/>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0">
            <a:extLst>
              <a:ext uri="{FF2B5EF4-FFF2-40B4-BE49-F238E27FC236}">
                <a16:creationId xmlns:a16="http://schemas.microsoft.com/office/drawing/2014/main" id="{3FBC5EAA-AC81-B0A7-1C6C-E3B02F3872D4}"/>
              </a:ext>
            </a:extLst>
          </p:cNvPr>
          <p:cNvSpPr txBox="1">
            <a:spLocks/>
          </p:cNvSpPr>
          <p:nvPr/>
        </p:nvSpPr>
        <p:spPr>
          <a:xfrm>
            <a:off x="720000" y="549779"/>
            <a:ext cx="44616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Fingerprint Selecting</a:t>
            </a:r>
          </a:p>
        </p:txBody>
      </p:sp>
      <p:graphicFrame>
        <p:nvGraphicFramePr>
          <p:cNvPr id="69" name="Table 68">
            <a:extLst>
              <a:ext uri="{FF2B5EF4-FFF2-40B4-BE49-F238E27FC236}">
                <a16:creationId xmlns:a16="http://schemas.microsoft.com/office/drawing/2014/main" id="{F5B39968-7CCC-5541-02D9-D0E24A27BFBF}"/>
              </a:ext>
            </a:extLst>
          </p:cNvPr>
          <p:cNvGraphicFramePr>
            <a:graphicFrameLocks noGrp="1"/>
          </p:cNvGraphicFramePr>
          <p:nvPr>
            <p:extLst>
              <p:ext uri="{D42A27DB-BD31-4B8C-83A1-F6EECF244321}">
                <p14:modId xmlns:p14="http://schemas.microsoft.com/office/powerpoint/2010/main" val="2034352752"/>
              </p:ext>
            </p:extLst>
          </p:nvPr>
        </p:nvGraphicFramePr>
        <p:xfrm>
          <a:off x="6724464" y="1398789"/>
          <a:ext cx="1078991" cy="899905"/>
        </p:xfrm>
        <a:graphic>
          <a:graphicData uri="http://schemas.openxmlformats.org/drawingml/2006/table">
            <a:tbl>
              <a:tblPr/>
              <a:tblGrid>
                <a:gridCol w="1078991">
                  <a:extLst>
                    <a:ext uri="{9D8B030D-6E8A-4147-A177-3AD203B41FA5}">
                      <a16:colId xmlns:a16="http://schemas.microsoft.com/office/drawing/2014/main" val="644607248"/>
                    </a:ext>
                  </a:extLst>
                </a:gridCol>
              </a:tblGrid>
              <a:tr h="179981">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00" b="1">
                          <a:solidFill>
                            <a:schemeClr val="bg1"/>
                          </a:solidFill>
                          <a:latin typeface="Gotham"/>
                        </a:rPr>
                        <a:t>Training Data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accent1">
                        <a:lumMod val="50000"/>
                      </a:schemeClr>
                    </a:solidFill>
                  </a:tcPr>
                </a:tc>
                <a:extLst>
                  <a:ext uri="{0D108BD9-81ED-4DB2-BD59-A6C34878D82A}">
                    <a16:rowId xmlns:a16="http://schemas.microsoft.com/office/drawing/2014/main" val="1931594732"/>
                  </a:ext>
                </a:extLst>
              </a:tr>
              <a:tr h="719924">
                <a:tc>
                  <a:txBody>
                    <a:bodyPr/>
                    <a:lstStyle/>
                    <a:p>
                      <a:pPr algn="ctr" fontAlgn="ctr"/>
                      <a:r>
                        <a:rPr lang="en-US" sz="1000" b="0" i="0" u="none" strike="noStrike">
                          <a:solidFill>
                            <a:srgbClr val="000000"/>
                          </a:solidFill>
                          <a:effectLst/>
                          <a:latin typeface="+mn-lt"/>
                        </a:rPr>
                        <a:t>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961120"/>
                  </a:ext>
                </a:extLst>
              </a:tr>
            </a:tbl>
          </a:graphicData>
        </a:graphic>
      </p:graphicFrame>
      <p:graphicFrame>
        <p:nvGraphicFramePr>
          <p:cNvPr id="72" name="Table 71">
            <a:extLst>
              <a:ext uri="{FF2B5EF4-FFF2-40B4-BE49-F238E27FC236}">
                <a16:creationId xmlns:a16="http://schemas.microsoft.com/office/drawing/2014/main" id="{7F5E4620-3A89-194F-CA92-46EA45A18017}"/>
              </a:ext>
            </a:extLst>
          </p:cNvPr>
          <p:cNvGraphicFramePr>
            <a:graphicFrameLocks noGrp="1"/>
          </p:cNvGraphicFramePr>
          <p:nvPr>
            <p:extLst>
              <p:ext uri="{D42A27DB-BD31-4B8C-83A1-F6EECF244321}">
                <p14:modId xmlns:p14="http://schemas.microsoft.com/office/powerpoint/2010/main" val="2768683744"/>
              </p:ext>
            </p:extLst>
          </p:nvPr>
        </p:nvGraphicFramePr>
        <p:xfrm>
          <a:off x="7861408" y="1390771"/>
          <a:ext cx="712800" cy="906585"/>
        </p:xfrm>
        <a:graphic>
          <a:graphicData uri="http://schemas.openxmlformats.org/drawingml/2006/table">
            <a:tbl>
              <a:tblPr/>
              <a:tblGrid>
                <a:gridCol w="712800">
                  <a:extLst>
                    <a:ext uri="{9D8B030D-6E8A-4147-A177-3AD203B41FA5}">
                      <a16:colId xmlns:a16="http://schemas.microsoft.com/office/drawing/2014/main" val="644607248"/>
                    </a:ext>
                  </a:extLst>
                </a:gridCol>
              </a:tblGrid>
              <a:tr h="181317">
                <a:tc>
                  <a:txBody>
                    <a:bodyPr/>
                    <a:lstStyle/>
                    <a:p>
                      <a:pPr algn="ctr"/>
                      <a:r>
                        <a:rPr lang="en-US" sz="1000" b="1">
                          <a:solidFill>
                            <a:schemeClr val="bg1"/>
                          </a:solidFill>
                          <a:latin typeface="Gotham"/>
                        </a:rPr>
                        <a:t>Test Data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accent1">
                        <a:lumMod val="50000"/>
                      </a:schemeClr>
                    </a:solidFill>
                  </a:tcPr>
                </a:tc>
                <a:extLst>
                  <a:ext uri="{0D108BD9-81ED-4DB2-BD59-A6C34878D82A}">
                    <a16:rowId xmlns:a16="http://schemas.microsoft.com/office/drawing/2014/main" val="1614898804"/>
                  </a:ext>
                </a:extLst>
              </a:tr>
              <a:tr h="725268">
                <a:tc>
                  <a:txBody>
                    <a:bodyPr/>
                    <a:lstStyle/>
                    <a:p>
                      <a:pPr algn="ctr" fontAlgn="ctr"/>
                      <a:r>
                        <a:rPr lang="en-US" sz="1000" b="0" i="0" u="none" strike="noStrike">
                          <a:solidFill>
                            <a:srgbClr val="000000"/>
                          </a:solidFill>
                          <a:effectLst/>
                          <a:latin typeface="+mn-lt"/>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961120"/>
                  </a:ext>
                </a:extLst>
              </a:tr>
            </a:tbl>
          </a:graphicData>
        </a:graphic>
      </p:graphicFrame>
      <p:graphicFrame>
        <p:nvGraphicFramePr>
          <p:cNvPr id="73" name="Table 72">
            <a:extLst>
              <a:ext uri="{FF2B5EF4-FFF2-40B4-BE49-F238E27FC236}">
                <a16:creationId xmlns:a16="http://schemas.microsoft.com/office/drawing/2014/main" id="{FE14CA1B-12BF-BDE0-5A8C-022B38F1CB48}"/>
              </a:ext>
            </a:extLst>
          </p:cNvPr>
          <p:cNvGraphicFramePr>
            <a:graphicFrameLocks noGrp="1"/>
          </p:cNvGraphicFramePr>
          <p:nvPr>
            <p:extLst>
              <p:ext uri="{D42A27DB-BD31-4B8C-83A1-F6EECF244321}">
                <p14:modId xmlns:p14="http://schemas.microsoft.com/office/powerpoint/2010/main" val="1024560046"/>
              </p:ext>
            </p:extLst>
          </p:nvPr>
        </p:nvGraphicFramePr>
        <p:xfrm>
          <a:off x="3128121" y="1404605"/>
          <a:ext cx="2808519" cy="899905"/>
        </p:xfrm>
        <a:graphic>
          <a:graphicData uri="http://schemas.openxmlformats.org/drawingml/2006/table">
            <a:tbl>
              <a:tblPr/>
              <a:tblGrid>
                <a:gridCol w="936173">
                  <a:extLst>
                    <a:ext uri="{9D8B030D-6E8A-4147-A177-3AD203B41FA5}">
                      <a16:colId xmlns:a16="http://schemas.microsoft.com/office/drawing/2014/main" val="644607248"/>
                    </a:ext>
                  </a:extLst>
                </a:gridCol>
                <a:gridCol w="936173">
                  <a:extLst>
                    <a:ext uri="{9D8B030D-6E8A-4147-A177-3AD203B41FA5}">
                      <a16:colId xmlns:a16="http://schemas.microsoft.com/office/drawing/2014/main" val="1557145389"/>
                    </a:ext>
                  </a:extLst>
                </a:gridCol>
                <a:gridCol w="936173">
                  <a:extLst>
                    <a:ext uri="{9D8B030D-6E8A-4147-A177-3AD203B41FA5}">
                      <a16:colId xmlns:a16="http://schemas.microsoft.com/office/drawing/2014/main" val="3953913321"/>
                    </a:ext>
                  </a:extLst>
                </a:gridCol>
              </a:tblGrid>
              <a:tr h="179981">
                <a:tc gridSpan="3">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00" b="1">
                          <a:solidFill>
                            <a:schemeClr val="bg1"/>
                          </a:solidFill>
                          <a:latin typeface="Gotham"/>
                        </a:rPr>
                        <a:t>All Data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accent1">
                        <a:lumMod val="50000"/>
                      </a:schemeClr>
                    </a:solidFill>
                  </a:tcPr>
                </a:tc>
                <a:tc hMerge="1">
                  <a:txBody>
                    <a:bodyPr/>
                    <a:lstStyle/>
                    <a:p>
                      <a:pPr algn="ctr" fontAlgn="ctr"/>
                      <a:endParaRPr lang="en-US" sz="1000" b="0" i="0" u="none" strike="noStrike">
                        <a:solidFill>
                          <a:srgbClr val="FFFFFF"/>
                        </a:solidFill>
                        <a:effectLst/>
                        <a:latin typeface="+mn-lt"/>
                      </a:endParaRPr>
                    </a:p>
                  </a:txBody>
                  <a:tcPr marL="7620" marR="7620" marT="7620" marB="0" anchor="ctr">
                    <a:lnL>
                      <a:noFill/>
                    </a:lnL>
                    <a:lnR>
                      <a:noFill/>
                    </a:lnR>
                    <a:lnT>
                      <a:noFill/>
                    </a:lnT>
                    <a:lnB>
                      <a:noFill/>
                    </a:lnB>
                    <a:solidFill>
                      <a:schemeClr val="accent1">
                        <a:lumMod val="50000"/>
                      </a:schemeClr>
                    </a:solidFill>
                  </a:tcPr>
                </a:tc>
                <a:tc hMerge="1">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000" b="1">
                        <a:solidFill>
                          <a:schemeClr val="tx1"/>
                        </a:solidFill>
                        <a:latin typeface="Gotham"/>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931594732"/>
                  </a:ext>
                </a:extLst>
              </a:tr>
              <a:tr h="179981">
                <a:tc>
                  <a:txBody>
                    <a:bodyPr/>
                    <a:lstStyle/>
                    <a:p>
                      <a:pPr algn="ctr" fontAlgn="ctr"/>
                      <a:r>
                        <a:rPr lang="en-US" sz="1000" b="0" i="0" u="none" strike="noStrike" dirty="0">
                          <a:solidFill>
                            <a:srgbClr val="000000"/>
                          </a:solidFill>
                          <a:effectLst/>
                          <a:latin typeface="Gotham"/>
                          <a:cs typeface="Sarabun" panose="00000500000000000000" pitchFamily="2" charset="-34"/>
                        </a:rPr>
                        <a:t>Alcohol </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Gotham"/>
                          <a:cs typeface="Sarabun" panose="00000500000000000000" pitchFamily="2" charset="-34"/>
                        </a:rPr>
                        <a:t>Alkyne</a:t>
                      </a:r>
                    </a:p>
                  </a:txBody>
                  <a:tcPr marL="9525" marR="9525" marT="9525" marB="0" anchor="ctr">
                    <a:lnL>
                      <a:noFill/>
                    </a:lnL>
                    <a:lnR w="12700" cap="flat" cmpd="sng" algn="ctr">
                      <a:noFill/>
                      <a:prstDash val="solid"/>
                      <a:round/>
                      <a:headEnd type="none" w="med" len="med"/>
                      <a:tailEnd type="none" w="med" len="med"/>
                    </a:lnR>
                    <a:lnT>
                      <a:noFill/>
                    </a:lnT>
                    <a:lnB>
                      <a:noFill/>
                    </a:lnB>
                  </a:tcPr>
                </a:tc>
                <a:tc>
                  <a:txBody>
                    <a:bodyPr/>
                    <a:lstStyle/>
                    <a:p>
                      <a:pPr algn="ctr" fontAlgn="b"/>
                      <a:r>
                        <a:rPr lang="en-US" sz="1000" b="0" i="0" u="none" strike="noStrike" dirty="0">
                          <a:solidFill>
                            <a:srgbClr val="000000"/>
                          </a:solidFill>
                          <a:effectLst/>
                          <a:latin typeface="Gotham"/>
                          <a:cs typeface="Sarabun" panose="00000500000000000000" pitchFamily="2" charset="-34"/>
                        </a:rPr>
                        <a:t>Carboxylic Acid</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433961120"/>
                  </a:ext>
                </a:extLst>
              </a:tr>
              <a:tr h="179981">
                <a:tc>
                  <a:txBody>
                    <a:bodyPr/>
                    <a:lstStyle/>
                    <a:p>
                      <a:pPr algn="ctr" fontAlgn="ctr"/>
                      <a:r>
                        <a:rPr lang="en-US" sz="1000" b="0" i="0" u="none" strike="noStrike" dirty="0">
                          <a:solidFill>
                            <a:srgbClr val="000000"/>
                          </a:solidFill>
                          <a:effectLst/>
                          <a:latin typeface="Gotham"/>
                          <a:cs typeface="Sarabun" panose="00000500000000000000" pitchFamily="2" charset="-34"/>
                        </a:rPr>
                        <a:t>Aldehyde</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Gotham"/>
                          <a:cs typeface="Sarabun" panose="00000500000000000000" pitchFamily="2" charset="-34"/>
                        </a:rPr>
                        <a:t>Amide</a:t>
                      </a:r>
                    </a:p>
                  </a:txBody>
                  <a:tcPr marL="9525" marR="9525" marT="9525" marB="0" anchor="ctr">
                    <a:lnL>
                      <a:noFill/>
                    </a:lnL>
                    <a:lnR w="12700" cap="flat" cmpd="sng" algn="ctr">
                      <a:noFill/>
                      <a:prstDash val="solid"/>
                      <a:round/>
                      <a:headEnd type="none" w="med" len="med"/>
                      <a:tailEnd type="none" w="med" len="med"/>
                    </a:lnR>
                    <a:lnT>
                      <a:noFill/>
                    </a:lnT>
                    <a:lnB>
                      <a:noFill/>
                    </a:lnB>
                  </a:tcPr>
                </a:tc>
                <a:tc>
                  <a:txBody>
                    <a:bodyPr/>
                    <a:lstStyle/>
                    <a:p>
                      <a:pPr algn="ctr" fontAlgn="b"/>
                      <a:r>
                        <a:rPr lang="en-US" sz="1000" b="0" i="0" u="none" strike="noStrike" dirty="0">
                          <a:solidFill>
                            <a:srgbClr val="000000"/>
                          </a:solidFill>
                          <a:effectLst/>
                          <a:latin typeface="Gotham"/>
                          <a:cs typeface="Sarabun" panose="00000500000000000000" pitchFamily="2" charset="-34"/>
                        </a:rPr>
                        <a:t>Ester</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42265808"/>
                  </a:ext>
                </a:extLst>
              </a:tr>
              <a:tr h="179981">
                <a:tc>
                  <a:txBody>
                    <a:bodyPr/>
                    <a:lstStyle/>
                    <a:p>
                      <a:pPr algn="ctr" fontAlgn="ctr"/>
                      <a:r>
                        <a:rPr lang="en-US" sz="1000" b="0" i="0" u="none" strike="noStrike" dirty="0">
                          <a:solidFill>
                            <a:srgbClr val="000000"/>
                          </a:solidFill>
                          <a:effectLst/>
                          <a:latin typeface="Gotham"/>
                          <a:cs typeface="Sarabun" panose="00000500000000000000" pitchFamily="2" charset="-34"/>
                        </a:rPr>
                        <a:t>Alkane</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Gotham"/>
                          <a:cs typeface="Sarabun" panose="00000500000000000000" pitchFamily="2" charset="-34"/>
                        </a:rPr>
                        <a:t>Amine</a:t>
                      </a:r>
                    </a:p>
                  </a:txBody>
                  <a:tcPr marL="9525" marR="9525" marT="9525" marB="0" anchor="ctr">
                    <a:lnL>
                      <a:noFill/>
                    </a:lnL>
                    <a:lnR w="12700" cap="flat" cmpd="sng" algn="ctr">
                      <a:noFill/>
                      <a:prstDash val="solid"/>
                      <a:round/>
                      <a:headEnd type="none" w="med" len="med"/>
                      <a:tailEnd type="none" w="med" len="med"/>
                    </a:lnR>
                    <a:lnT>
                      <a:noFill/>
                    </a:lnT>
                    <a:lnB>
                      <a:noFill/>
                    </a:lnB>
                  </a:tcPr>
                </a:tc>
                <a:tc>
                  <a:txBody>
                    <a:bodyPr/>
                    <a:lstStyle/>
                    <a:p>
                      <a:pPr algn="ctr" fontAlgn="b"/>
                      <a:r>
                        <a:rPr lang="en-US" sz="1000" b="0" i="0" u="none" strike="noStrike" dirty="0">
                          <a:solidFill>
                            <a:srgbClr val="000000"/>
                          </a:solidFill>
                          <a:effectLst/>
                          <a:latin typeface="Gotham"/>
                          <a:cs typeface="Sarabun" panose="00000500000000000000" pitchFamily="2" charset="-34"/>
                        </a:rPr>
                        <a:t>Ether</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40918712"/>
                  </a:ext>
                </a:extLst>
              </a:tr>
              <a:tr h="179981">
                <a:tc>
                  <a:txBody>
                    <a:bodyPr/>
                    <a:lstStyle/>
                    <a:p>
                      <a:pPr algn="ctr" fontAlgn="ctr"/>
                      <a:r>
                        <a:rPr lang="en-US" sz="1000" b="0" i="0" u="none" strike="noStrike" dirty="0">
                          <a:solidFill>
                            <a:srgbClr val="000000"/>
                          </a:solidFill>
                          <a:effectLst/>
                          <a:latin typeface="Gotham"/>
                          <a:cs typeface="Sarabun" panose="00000500000000000000" pitchFamily="2" charset="-34"/>
                        </a:rPr>
                        <a:t>Alkene</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Gotham"/>
                          <a:cs typeface="Sarabun" panose="00000500000000000000" pitchFamily="2" charset="-34"/>
                        </a:rPr>
                        <a:t>Aromatic</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Gotham"/>
                          <a:cs typeface="Sarabun" panose="00000500000000000000" pitchFamily="2" charset="-34"/>
                        </a:rPr>
                        <a:t>Ketone</a:t>
                      </a: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0159744"/>
                  </a:ext>
                </a:extLst>
              </a:tr>
            </a:tbl>
          </a:graphicData>
        </a:graphic>
      </p:graphicFrame>
      <p:sp>
        <p:nvSpPr>
          <p:cNvPr id="74" name="Arrow: Down 73">
            <a:extLst>
              <a:ext uri="{FF2B5EF4-FFF2-40B4-BE49-F238E27FC236}">
                <a16:creationId xmlns:a16="http://schemas.microsoft.com/office/drawing/2014/main" id="{0B989846-E587-23B9-35D0-02431CCFFC51}"/>
              </a:ext>
            </a:extLst>
          </p:cNvPr>
          <p:cNvSpPr/>
          <p:nvPr/>
        </p:nvSpPr>
        <p:spPr>
          <a:xfrm rot="16200000">
            <a:off x="6203079" y="1684490"/>
            <a:ext cx="368045" cy="495585"/>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49E8A9-FE5F-1C47-FEE8-8D86B6B04AAC}"/>
              </a:ext>
            </a:extLst>
          </p:cNvPr>
          <p:cNvSpPr txBox="1"/>
          <p:nvPr/>
        </p:nvSpPr>
        <p:spPr>
          <a:xfrm>
            <a:off x="435617" y="2384838"/>
            <a:ext cx="1301678" cy="17402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7" name="Connector: Elbow 14">
            <a:extLst>
              <a:ext uri="{FF2B5EF4-FFF2-40B4-BE49-F238E27FC236}">
                <a16:creationId xmlns:a16="http://schemas.microsoft.com/office/drawing/2014/main" id="{9B5588F5-FE40-816D-B6F6-E063726F0506}"/>
              </a:ext>
            </a:extLst>
          </p:cNvPr>
          <p:cNvCxnSpPr>
            <a:cxnSpLocks/>
            <a:stCxn id="11" idx="2"/>
            <a:endCxn id="20"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8B80ACD-6FA1-38D3-4D29-2EFE180786DB}"/>
              </a:ext>
            </a:extLst>
          </p:cNvPr>
          <p:cNvSpPr txBox="1"/>
          <p:nvPr/>
        </p:nvSpPr>
        <p:spPr>
          <a:xfrm>
            <a:off x="435620" y="3038316"/>
            <a:ext cx="1301677" cy="16927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12" name="Connector: Elbow 20">
            <a:extLst>
              <a:ext uri="{FF2B5EF4-FFF2-40B4-BE49-F238E27FC236}">
                <a16:creationId xmlns:a16="http://schemas.microsoft.com/office/drawing/2014/main" id="{C2833A14-14C3-6451-6149-871968403751}"/>
              </a:ext>
            </a:extLst>
          </p:cNvPr>
          <p:cNvCxnSpPr>
            <a:cxnSpLocks/>
            <a:stCxn id="15" idx="2"/>
            <a:endCxn id="11"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B7BEE42-C95D-337C-FA65-09F9250BA433}"/>
              </a:ext>
            </a:extLst>
          </p:cNvPr>
          <p:cNvSpPr txBox="1">
            <a:spLocks noChangeAspect="1"/>
          </p:cNvSpPr>
          <p:nvPr/>
        </p:nvSpPr>
        <p:spPr>
          <a:xfrm>
            <a:off x="435618" y="167553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14" name="TextBox 13">
            <a:extLst>
              <a:ext uri="{FF2B5EF4-FFF2-40B4-BE49-F238E27FC236}">
                <a16:creationId xmlns:a16="http://schemas.microsoft.com/office/drawing/2014/main" id="{9581E0B0-49B3-20BC-95D1-1ED727DBADFC}"/>
              </a:ext>
            </a:extLst>
          </p:cNvPr>
          <p:cNvSpPr txBox="1"/>
          <p:nvPr/>
        </p:nvSpPr>
        <p:spPr>
          <a:xfrm>
            <a:off x="435619" y="2047763"/>
            <a:ext cx="1301676"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15" name="TextBox 14">
            <a:extLst>
              <a:ext uri="{FF2B5EF4-FFF2-40B4-BE49-F238E27FC236}">
                <a16:creationId xmlns:a16="http://schemas.microsoft.com/office/drawing/2014/main" id="{7F604220-8368-C405-34E2-2545935EF2A2}"/>
              </a:ext>
            </a:extLst>
          </p:cNvPr>
          <p:cNvSpPr txBox="1"/>
          <p:nvPr/>
        </p:nvSpPr>
        <p:spPr>
          <a:xfrm>
            <a:off x="435621" y="2696121"/>
            <a:ext cx="1301679" cy="16927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16" name="Connector: Elbow 15">
            <a:extLst>
              <a:ext uri="{FF2B5EF4-FFF2-40B4-BE49-F238E27FC236}">
                <a16:creationId xmlns:a16="http://schemas.microsoft.com/office/drawing/2014/main" id="{1B3CCC4F-72AF-14DE-E78E-F61CE5502644}"/>
              </a:ext>
            </a:extLst>
          </p:cNvPr>
          <p:cNvCxnSpPr>
            <a:cxnSpLocks/>
            <a:stCxn id="11" idx="3"/>
            <a:endCxn id="21"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48">
            <a:extLst>
              <a:ext uri="{FF2B5EF4-FFF2-40B4-BE49-F238E27FC236}">
                <a16:creationId xmlns:a16="http://schemas.microsoft.com/office/drawing/2014/main" id="{3B066A51-C01F-8645-0C97-34D7102FA5EE}"/>
              </a:ext>
            </a:extLst>
          </p:cNvPr>
          <p:cNvCxnSpPr>
            <a:cxnSpLocks/>
            <a:stCxn id="13" idx="2"/>
            <a:endCxn id="14"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52">
            <a:extLst>
              <a:ext uri="{FF2B5EF4-FFF2-40B4-BE49-F238E27FC236}">
                <a16:creationId xmlns:a16="http://schemas.microsoft.com/office/drawing/2014/main" id="{F6C595A6-372E-643E-E7C3-29F643F5A729}"/>
              </a:ext>
            </a:extLst>
          </p:cNvPr>
          <p:cNvCxnSpPr>
            <a:cxnSpLocks/>
            <a:stCxn id="14" idx="2"/>
            <a:endCxn id="6"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55">
            <a:extLst>
              <a:ext uri="{FF2B5EF4-FFF2-40B4-BE49-F238E27FC236}">
                <a16:creationId xmlns:a16="http://schemas.microsoft.com/office/drawing/2014/main" id="{F4F5457E-C339-DFD7-5E92-EB269572C3ED}"/>
              </a:ext>
            </a:extLst>
          </p:cNvPr>
          <p:cNvCxnSpPr>
            <a:cxnSpLocks/>
            <a:stCxn id="6" idx="2"/>
            <a:endCxn id="15"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CDCBE2-379E-8A2D-104E-4790C7B23DD2}"/>
              </a:ext>
            </a:extLst>
          </p:cNvPr>
          <p:cNvSpPr txBox="1"/>
          <p:nvPr/>
        </p:nvSpPr>
        <p:spPr>
          <a:xfrm>
            <a:off x="435619" y="3389330"/>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21" name="TextBox 20">
            <a:extLst>
              <a:ext uri="{FF2B5EF4-FFF2-40B4-BE49-F238E27FC236}">
                <a16:creationId xmlns:a16="http://schemas.microsoft.com/office/drawing/2014/main" id="{CC5D2A2F-DECF-B35F-42E9-A0A0AF02659B}"/>
              </a:ext>
            </a:extLst>
          </p:cNvPr>
          <p:cNvSpPr txBox="1"/>
          <p:nvPr/>
        </p:nvSpPr>
        <p:spPr>
          <a:xfrm>
            <a:off x="435617" y="3715202"/>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22" name="TextBox 21">
            <a:extLst>
              <a:ext uri="{FF2B5EF4-FFF2-40B4-BE49-F238E27FC236}">
                <a16:creationId xmlns:a16="http://schemas.microsoft.com/office/drawing/2014/main" id="{C4AA1BCE-660E-5C60-2115-7BA959B03B7E}"/>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23" name="Connector: Elbow 14">
            <a:extLst>
              <a:ext uri="{FF2B5EF4-FFF2-40B4-BE49-F238E27FC236}">
                <a16:creationId xmlns:a16="http://schemas.microsoft.com/office/drawing/2014/main" id="{BE0C0E1C-D44F-7620-8410-63553C7AE4BB}"/>
              </a:ext>
            </a:extLst>
          </p:cNvPr>
          <p:cNvCxnSpPr>
            <a:cxnSpLocks/>
            <a:stCxn id="20" idx="2"/>
            <a:endCxn id="21"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14">
            <a:extLst>
              <a:ext uri="{FF2B5EF4-FFF2-40B4-BE49-F238E27FC236}">
                <a16:creationId xmlns:a16="http://schemas.microsoft.com/office/drawing/2014/main" id="{8C39AFD7-8490-4D95-1003-283815A86C47}"/>
              </a:ext>
            </a:extLst>
          </p:cNvPr>
          <p:cNvCxnSpPr>
            <a:cxnSpLocks/>
            <a:stCxn id="21" idx="2"/>
            <a:endCxn id="22"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FA58EAE-FA94-4A1D-6859-92C3DE721ADF}"/>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26" name="TextBox 25">
            <a:extLst>
              <a:ext uri="{FF2B5EF4-FFF2-40B4-BE49-F238E27FC236}">
                <a16:creationId xmlns:a16="http://schemas.microsoft.com/office/drawing/2014/main" id="{0412CB3C-D915-B447-81CF-45AFEB52951A}"/>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sp>
        <p:nvSpPr>
          <p:cNvPr id="29" name="Rectangle 28">
            <a:extLst>
              <a:ext uri="{FF2B5EF4-FFF2-40B4-BE49-F238E27FC236}">
                <a16:creationId xmlns:a16="http://schemas.microsoft.com/office/drawing/2014/main" id="{909D550E-5CEE-B119-3E19-9878AEAF1319}"/>
              </a:ext>
            </a:extLst>
          </p:cNvPr>
          <p:cNvSpPr/>
          <p:nvPr/>
        </p:nvSpPr>
        <p:spPr>
          <a:xfrm>
            <a:off x="4567633" y="2635934"/>
            <a:ext cx="705658" cy="4308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C906437-4DCE-96BF-11ED-F9F15C4F9597}"/>
              </a:ext>
            </a:extLst>
          </p:cNvPr>
          <p:cNvSpPr txBox="1"/>
          <p:nvPr/>
        </p:nvSpPr>
        <p:spPr>
          <a:xfrm>
            <a:off x="6111162" y="3066781"/>
            <a:ext cx="3032838" cy="307777"/>
          </a:xfrm>
          <a:prstGeom prst="rect">
            <a:avLst/>
          </a:prstGeom>
          <a:noFill/>
          <a:ln w="12700">
            <a:noFill/>
          </a:ln>
        </p:spPr>
        <p:txBody>
          <a:bodyPr wrap="square">
            <a:spAutoFit/>
          </a:bodyPr>
          <a:lstStyle/>
          <a:p>
            <a:r>
              <a:rPr lang="en-US" sz="1400">
                <a:solidFill>
                  <a:schemeClr val="tx1"/>
                </a:solidFill>
                <a:latin typeface="Gotham"/>
              </a:rPr>
              <a:t>The best radius and bits for Fingerprint</a:t>
            </a:r>
          </a:p>
        </p:txBody>
      </p:sp>
      <p:cxnSp>
        <p:nvCxnSpPr>
          <p:cNvPr id="31" name="Straight Arrow Connector 30">
            <a:extLst>
              <a:ext uri="{FF2B5EF4-FFF2-40B4-BE49-F238E27FC236}">
                <a16:creationId xmlns:a16="http://schemas.microsoft.com/office/drawing/2014/main" id="{52B16204-2A31-BE41-1AFA-E9A7F57A0ECE}"/>
              </a:ext>
            </a:extLst>
          </p:cNvPr>
          <p:cNvCxnSpPr>
            <a:cxnSpLocks/>
            <a:stCxn id="29" idx="3"/>
            <a:endCxn id="30" idx="1"/>
          </p:cNvCxnSpPr>
          <p:nvPr/>
        </p:nvCxnSpPr>
        <p:spPr>
          <a:xfrm>
            <a:off x="5273291" y="2851358"/>
            <a:ext cx="837871" cy="3693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D2EFE5F-0346-8E01-6736-A5B41DCB530D}"/>
              </a:ext>
            </a:extLst>
          </p:cNvPr>
          <p:cNvPicPr>
            <a:picLocks noChangeAspect="1"/>
          </p:cNvPicPr>
          <p:nvPr/>
        </p:nvPicPr>
        <p:blipFill>
          <a:blip r:embed="rId4"/>
          <a:stretch>
            <a:fillRect/>
          </a:stretch>
        </p:blipFill>
        <p:spPr>
          <a:xfrm>
            <a:off x="5336259" y="539496"/>
            <a:ext cx="3348079" cy="676656"/>
          </a:xfrm>
          <a:prstGeom prst="rect">
            <a:avLst/>
          </a:prstGeom>
        </p:spPr>
      </p:pic>
      <p:sp>
        <p:nvSpPr>
          <p:cNvPr id="3" name="Title 10">
            <a:extLst>
              <a:ext uri="{FF2B5EF4-FFF2-40B4-BE49-F238E27FC236}">
                <a16:creationId xmlns:a16="http://schemas.microsoft.com/office/drawing/2014/main" id="{025A3F9C-E013-CFA5-1411-A075583FC537}"/>
              </a:ext>
            </a:extLst>
          </p:cNvPr>
          <p:cNvSpPr txBox="1">
            <a:spLocks/>
          </p:cNvSpPr>
          <p:nvPr/>
        </p:nvSpPr>
        <p:spPr>
          <a:xfrm>
            <a:off x="720000" y="354047"/>
            <a:ext cx="1750347"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Methodology</a:t>
            </a:r>
          </a:p>
        </p:txBody>
      </p:sp>
      <p:sp>
        <p:nvSpPr>
          <p:cNvPr id="8" name="Subtitle 2">
            <a:extLst>
              <a:ext uri="{FF2B5EF4-FFF2-40B4-BE49-F238E27FC236}">
                <a16:creationId xmlns:a16="http://schemas.microsoft.com/office/drawing/2014/main" id="{8BF2D2C3-9B29-8847-A33E-8DA619F83002}"/>
              </a:ext>
            </a:extLst>
          </p:cNvPr>
          <p:cNvSpPr txBox="1">
            <a:spLocks/>
          </p:cNvSpPr>
          <p:nvPr/>
        </p:nvSpPr>
        <p:spPr>
          <a:xfrm>
            <a:off x="2612978" y="4593721"/>
            <a:ext cx="3323662" cy="3693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r>
              <a:rPr lang="en-US" sz="1200" b="1">
                <a:solidFill>
                  <a:schemeClr val="tx1"/>
                </a:solidFill>
                <a:latin typeface="Gotham"/>
              </a:rPr>
              <a:t>Fig 6. </a:t>
            </a:r>
            <a:r>
              <a:rPr lang="en-US" sz="1200">
                <a:solidFill>
                  <a:schemeClr val="tx1"/>
                </a:solidFill>
                <a:latin typeface="Gotham"/>
              </a:rPr>
              <a:t>Heatmap Fingerprint for </a:t>
            </a:r>
            <a:r>
              <a:rPr lang="en-US" sz="1200" err="1">
                <a:solidFill>
                  <a:schemeClr val="tx1"/>
                </a:solidFill>
                <a:latin typeface="Gotham"/>
              </a:rPr>
              <a:t>P</a:t>
            </a:r>
            <a:r>
              <a:rPr lang="en-US" sz="1200" baseline="30000" err="1">
                <a:solidFill>
                  <a:schemeClr val="tx1"/>
                </a:solidFill>
                <a:latin typeface="Gotham"/>
              </a:rPr>
              <a:t>sat</a:t>
            </a:r>
            <a:r>
              <a:rPr lang="en-US" sz="1200">
                <a:solidFill>
                  <a:schemeClr val="tx1"/>
                </a:solidFill>
                <a:latin typeface="Gotham"/>
              </a:rPr>
              <a:t> modeling</a:t>
            </a:r>
          </a:p>
        </p:txBody>
      </p:sp>
    </p:spTree>
    <p:extLst>
      <p:ext uri="{BB962C8B-B14F-4D97-AF65-F5344CB8AC3E}">
        <p14:creationId xmlns:p14="http://schemas.microsoft.com/office/powerpoint/2010/main" val="247441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8D2BF5-CCE6-EB8A-6B51-862D4DE97699}"/>
              </a:ext>
            </a:extLst>
          </p:cNvPr>
          <p:cNvSpPr>
            <a:spLocks noGrp="1"/>
          </p:cNvSpPr>
          <p:nvPr>
            <p:ph type="sldNum" sz="quarter" idx="10"/>
          </p:nvPr>
        </p:nvSpPr>
        <p:spPr/>
        <p:txBody>
          <a:bodyPr/>
          <a:lstStyle/>
          <a:p>
            <a:fld id="{E8495C6F-F2B9-460A-BCD3-4531F8558E37}" type="slidenum">
              <a:rPr lang="en-US" smtClean="0"/>
              <a:pPr/>
              <a:t>16</a:t>
            </a:fld>
            <a:endParaRPr lang="en-US"/>
          </a:p>
        </p:txBody>
      </p:sp>
      <p:graphicFrame>
        <p:nvGraphicFramePr>
          <p:cNvPr id="26" name="Table 25">
            <a:extLst>
              <a:ext uri="{FF2B5EF4-FFF2-40B4-BE49-F238E27FC236}">
                <a16:creationId xmlns:a16="http://schemas.microsoft.com/office/drawing/2014/main" id="{B39E7FFF-7362-28E1-800B-2B64B3F46E3E}"/>
              </a:ext>
            </a:extLst>
          </p:cNvPr>
          <p:cNvGraphicFramePr>
            <a:graphicFrameLocks noGrp="1"/>
          </p:cNvGraphicFramePr>
          <p:nvPr>
            <p:extLst>
              <p:ext uri="{D42A27DB-BD31-4B8C-83A1-F6EECF244321}">
                <p14:modId xmlns:p14="http://schemas.microsoft.com/office/powerpoint/2010/main" val="3537665187"/>
              </p:ext>
            </p:extLst>
          </p:nvPr>
        </p:nvGraphicFramePr>
        <p:xfrm>
          <a:off x="2828993" y="1770698"/>
          <a:ext cx="5508511" cy="2235097"/>
        </p:xfrm>
        <a:graphic>
          <a:graphicData uri="http://schemas.openxmlformats.org/drawingml/2006/table">
            <a:tbl>
              <a:tblPr/>
              <a:tblGrid>
                <a:gridCol w="1410929">
                  <a:extLst>
                    <a:ext uri="{9D8B030D-6E8A-4147-A177-3AD203B41FA5}">
                      <a16:colId xmlns:a16="http://schemas.microsoft.com/office/drawing/2014/main" val="3260777690"/>
                    </a:ext>
                  </a:extLst>
                </a:gridCol>
                <a:gridCol w="4097582">
                  <a:extLst>
                    <a:ext uri="{9D8B030D-6E8A-4147-A177-3AD203B41FA5}">
                      <a16:colId xmlns:a16="http://schemas.microsoft.com/office/drawing/2014/main" val="2768466102"/>
                    </a:ext>
                  </a:extLst>
                </a:gridCol>
              </a:tblGrid>
              <a:tr h="235281">
                <a:tc>
                  <a:txBody>
                    <a:bodyPr/>
                    <a:lstStyle/>
                    <a:p>
                      <a:pPr algn="ctr" fontAlgn="ctr"/>
                      <a:r>
                        <a:rPr lang="en-US" sz="1400" b="1" i="0" u="none" strike="noStrike">
                          <a:solidFill>
                            <a:srgbClr val="FFFFFF"/>
                          </a:solidFill>
                          <a:effectLst/>
                          <a:latin typeface="Gotham"/>
                        </a:rPr>
                        <a:t>ML Algorithm</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fontAlgn="ctr"/>
                      <a:r>
                        <a:rPr lang="en-US" sz="1400" b="1" i="0" u="none" strike="noStrike">
                          <a:solidFill>
                            <a:srgbClr val="FFFFFF"/>
                          </a:solidFill>
                          <a:effectLst/>
                          <a:latin typeface="Gotham"/>
                        </a:rPr>
                        <a:t>Hyperparameter</a:t>
                      </a:r>
                    </a:p>
                  </a:txBody>
                  <a:tcPr marL="7620" marR="7620" marT="762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872369632"/>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schemeClr val="tx1"/>
                          </a:solidFill>
                          <a:effectLst/>
                          <a:uLnTx/>
                          <a:uFillTx/>
                          <a:latin typeface="Gotham"/>
                        </a:rPr>
                        <a:t>DT</a:t>
                      </a:r>
                    </a:p>
                  </a:txBody>
                  <a:tcPr marL="134193" marR="134193" marT="67097" marB="67097"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a:solidFill>
                            <a:schemeClr val="tx1"/>
                          </a:solidFill>
                          <a:latin typeface="Gotham"/>
                        </a:rPr>
                        <a:t>max depth = None,</a:t>
                      </a:r>
                    </a:p>
                    <a:p>
                      <a:pPr algn="ctr"/>
                      <a:r>
                        <a:rPr lang="en-US" sz="1200" baseline="0">
                          <a:solidFill>
                            <a:schemeClr val="tx1"/>
                          </a:solidFill>
                          <a:latin typeface="Gotham"/>
                        </a:rPr>
                        <a:t>  min samples leaf = 1, </a:t>
                      </a:r>
                      <a:r>
                        <a:rPr lang="en-US" sz="1200" b="0" i="0" u="none" strike="noStrike" cap="none" baseline="0">
                          <a:solidFill>
                            <a:schemeClr val="tx1"/>
                          </a:solidFill>
                          <a:effectLst/>
                          <a:latin typeface="Gotham"/>
                          <a:ea typeface="+mn-ea"/>
                          <a:cs typeface="+mn-cs"/>
                          <a:sym typeface="Arial"/>
                        </a:rPr>
                        <a:t>min samples split = 2</a:t>
                      </a:r>
                      <a:endParaRPr lang="en-US" sz="1200" b="0" i="0" u="none" strike="noStrike" cap="none" baseline="0">
                        <a:solidFill>
                          <a:schemeClr val="tx1"/>
                        </a:solidFill>
                        <a:effectLst/>
                        <a:latin typeface="+mn-lt"/>
                        <a:ea typeface="+mn-ea"/>
                        <a:cs typeface="+mn-cs"/>
                        <a:sym typeface="Arial"/>
                      </a:endParaRPr>
                    </a:p>
                  </a:txBody>
                  <a:tcPr marL="134193" marR="134193" marT="67097" marB="67097">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621363"/>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schemeClr val="tx1"/>
                          </a:solidFill>
                          <a:effectLst/>
                          <a:uLnTx/>
                          <a:uFillTx/>
                          <a:latin typeface="Gotham"/>
                        </a:rPr>
                        <a:t>RF</a:t>
                      </a:r>
                    </a:p>
                  </a:txBody>
                  <a:tcPr marL="134193" marR="134193" marT="67097" marB="67097"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Gotham"/>
                        </a:rPr>
                        <a:t>max depth = None, max feature = None,</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Gotham"/>
                        </a:rPr>
                        <a:t> n estimators = 200</a:t>
                      </a:r>
                    </a:p>
                  </a:txBody>
                  <a:tcPr marL="134193" marR="134193" marT="67097" marB="67097">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849641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schemeClr val="tx1"/>
                          </a:solidFill>
                          <a:effectLst/>
                          <a:uLnTx/>
                          <a:uFillTx/>
                          <a:latin typeface="Gotham"/>
                        </a:rPr>
                        <a:t>XGB</a:t>
                      </a:r>
                    </a:p>
                  </a:txBody>
                  <a:tcPr marL="134193" marR="134193" marT="67097" marB="67097"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a:solidFill>
                            <a:schemeClr val="tx1"/>
                          </a:solidFill>
                          <a:latin typeface="Gotham"/>
                        </a:rPr>
                        <a:t>max depth = 5, learning rate = None,</a:t>
                      </a:r>
                    </a:p>
                    <a:p>
                      <a:pPr algn="ctr"/>
                      <a:r>
                        <a:rPr lang="en-US" sz="1200" b="0" i="0" u="none" strike="noStrike" cap="none" baseline="0">
                          <a:solidFill>
                            <a:schemeClr val="tx1"/>
                          </a:solidFill>
                          <a:effectLst/>
                          <a:latin typeface="Gotham"/>
                          <a:ea typeface="+mn-ea"/>
                          <a:cs typeface="+mn-cs"/>
                          <a:sym typeface="Arial"/>
                        </a:rPr>
                        <a:t> n estimators = 400</a:t>
                      </a:r>
                      <a:endParaRPr kumimoji="0" lang="en-US" sz="1200" b="0" u="none" strike="noStrike" kern="1200" cap="none" spc="0" normalizeH="0" baseline="0" noProof="0">
                        <a:ln>
                          <a:noFill/>
                        </a:ln>
                        <a:solidFill>
                          <a:schemeClr val="tx1"/>
                        </a:solidFill>
                        <a:effectLst/>
                        <a:uLnTx/>
                        <a:uFillTx/>
                        <a:latin typeface="Gotham"/>
                      </a:endParaRPr>
                    </a:p>
                  </a:txBody>
                  <a:tcPr marL="134193" marR="134193" marT="67097" marB="67097">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218653"/>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Gotham"/>
                          <a:ea typeface="+mn-ea"/>
                          <a:cs typeface="+mn-cs"/>
                          <a:sym typeface="Arial"/>
                        </a:rPr>
                        <a:t>KNN</a:t>
                      </a:r>
                    </a:p>
                  </a:txBody>
                  <a:tcPr marL="134193" marR="134193" marT="67097" marB="67097"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Gotham"/>
                          <a:ea typeface="+mn-ea"/>
                          <a:cs typeface="+mn-cs"/>
                          <a:sym typeface="Arial"/>
                        </a:rPr>
                        <a:t>Algorithm = ball tree, n neighbors = 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Gotham"/>
                          <a:ea typeface="+mn-ea"/>
                          <a:cs typeface="+mn-cs"/>
                          <a:sym typeface="Arial"/>
                        </a:rPr>
                        <a:t> weights = distance</a:t>
                      </a:r>
                      <a:endParaRPr kumimoji="0" lang="en-US" sz="1200" b="0" u="none" strike="noStrike" kern="1200" cap="none" spc="0" normalizeH="0" baseline="0" noProof="0">
                        <a:ln>
                          <a:noFill/>
                        </a:ln>
                        <a:solidFill>
                          <a:schemeClr val="tx1"/>
                        </a:solidFill>
                        <a:effectLst/>
                        <a:uLnTx/>
                        <a:uFillTx/>
                        <a:latin typeface="Gotham"/>
                      </a:endParaRPr>
                    </a:p>
                  </a:txBody>
                  <a:tcPr marL="134193" marR="134193" marT="67097" marB="67097">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052004"/>
                  </a:ext>
                </a:extLst>
              </a:tr>
            </a:tbl>
          </a:graphicData>
        </a:graphic>
      </p:graphicFrame>
      <p:sp>
        <p:nvSpPr>
          <p:cNvPr id="59" name="Rectangle 58">
            <a:extLst>
              <a:ext uri="{FF2B5EF4-FFF2-40B4-BE49-F238E27FC236}">
                <a16:creationId xmlns:a16="http://schemas.microsoft.com/office/drawing/2014/main" id="{0272E831-B930-A140-C490-9044B02613E6}"/>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itle 10">
            <a:extLst>
              <a:ext uri="{FF2B5EF4-FFF2-40B4-BE49-F238E27FC236}">
                <a16:creationId xmlns:a16="http://schemas.microsoft.com/office/drawing/2014/main" id="{BED7CDBB-E008-3130-6C68-A92CDA849103}"/>
              </a:ext>
            </a:extLst>
          </p:cNvPr>
          <p:cNvSpPr txBox="1">
            <a:spLocks/>
          </p:cNvSpPr>
          <p:nvPr/>
        </p:nvSpPr>
        <p:spPr>
          <a:xfrm>
            <a:off x="720000" y="549779"/>
            <a:ext cx="1750343"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Training</a:t>
            </a:r>
          </a:p>
        </p:txBody>
      </p:sp>
      <p:sp>
        <p:nvSpPr>
          <p:cNvPr id="3" name="TextBox 2">
            <a:extLst>
              <a:ext uri="{FF2B5EF4-FFF2-40B4-BE49-F238E27FC236}">
                <a16:creationId xmlns:a16="http://schemas.microsoft.com/office/drawing/2014/main" id="{22326AAB-8DDA-5CC5-0F73-D11DCB8B83A1}"/>
              </a:ext>
            </a:extLst>
          </p:cNvPr>
          <p:cNvSpPr txBox="1"/>
          <p:nvPr/>
        </p:nvSpPr>
        <p:spPr>
          <a:xfrm>
            <a:off x="435617" y="2384838"/>
            <a:ext cx="1301678" cy="17402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4" name="Connector: Elbow 14">
            <a:extLst>
              <a:ext uri="{FF2B5EF4-FFF2-40B4-BE49-F238E27FC236}">
                <a16:creationId xmlns:a16="http://schemas.microsoft.com/office/drawing/2014/main" id="{58438F7A-E111-0538-87CC-C87F310E4076}"/>
              </a:ext>
            </a:extLst>
          </p:cNvPr>
          <p:cNvCxnSpPr>
            <a:cxnSpLocks/>
            <a:stCxn id="5" idx="2"/>
            <a:endCxn id="14"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725A69-17BC-B96F-7A4F-28C8AA88EB21}"/>
              </a:ext>
            </a:extLst>
          </p:cNvPr>
          <p:cNvSpPr txBox="1"/>
          <p:nvPr/>
        </p:nvSpPr>
        <p:spPr>
          <a:xfrm>
            <a:off x="435620" y="303831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6" name="Connector: Elbow 20">
            <a:extLst>
              <a:ext uri="{FF2B5EF4-FFF2-40B4-BE49-F238E27FC236}">
                <a16:creationId xmlns:a16="http://schemas.microsoft.com/office/drawing/2014/main" id="{07C19212-1D57-596D-6B34-882D9D9F0451}"/>
              </a:ext>
            </a:extLst>
          </p:cNvPr>
          <p:cNvCxnSpPr>
            <a:cxnSpLocks/>
            <a:stCxn id="9" idx="2"/>
            <a:endCxn id="5"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9AE522-7524-6F1B-5C9A-DF34C2EB0928}"/>
              </a:ext>
            </a:extLst>
          </p:cNvPr>
          <p:cNvSpPr txBox="1">
            <a:spLocks noChangeAspect="1"/>
          </p:cNvSpPr>
          <p:nvPr/>
        </p:nvSpPr>
        <p:spPr>
          <a:xfrm>
            <a:off x="435618" y="167553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8" name="TextBox 7">
            <a:extLst>
              <a:ext uri="{FF2B5EF4-FFF2-40B4-BE49-F238E27FC236}">
                <a16:creationId xmlns:a16="http://schemas.microsoft.com/office/drawing/2014/main" id="{E55903C1-535D-AFCF-888E-C1DD1D4D8590}"/>
              </a:ext>
            </a:extLst>
          </p:cNvPr>
          <p:cNvSpPr txBox="1"/>
          <p:nvPr/>
        </p:nvSpPr>
        <p:spPr>
          <a:xfrm>
            <a:off x="435619" y="2047763"/>
            <a:ext cx="1301676"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9" name="TextBox 8">
            <a:extLst>
              <a:ext uri="{FF2B5EF4-FFF2-40B4-BE49-F238E27FC236}">
                <a16:creationId xmlns:a16="http://schemas.microsoft.com/office/drawing/2014/main" id="{A91BF551-8CEF-C323-676C-E2F1691D8514}"/>
              </a:ext>
            </a:extLst>
          </p:cNvPr>
          <p:cNvSpPr txBox="1"/>
          <p:nvPr/>
        </p:nvSpPr>
        <p:spPr>
          <a:xfrm>
            <a:off x="435621" y="2696121"/>
            <a:ext cx="1301679"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10" name="Connector: Elbow 9">
            <a:extLst>
              <a:ext uri="{FF2B5EF4-FFF2-40B4-BE49-F238E27FC236}">
                <a16:creationId xmlns:a16="http://schemas.microsoft.com/office/drawing/2014/main" id="{894B0B79-B261-2E4E-6AC7-97E1121EE67F}"/>
              </a:ext>
            </a:extLst>
          </p:cNvPr>
          <p:cNvCxnSpPr>
            <a:cxnSpLocks/>
            <a:stCxn id="5" idx="3"/>
            <a:endCxn id="15"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48">
            <a:extLst>
              <a:ext uri="{FF2B5EF4-FFF2-40B4-BE49-F238E27FC236}">
                <a16:creationId xmlns:a16="http://schemas.microsoft.com/office/drawing/2014/main" id="{A89B302D-0763-4956-AA6C-3201F74086AA}"/>
              </a:ext>
            </a:extLst>
          </p:cNvPr>
          <p:cNvCxnSpPr>
            <a:cxnSpLocks/>
            <a:stCxn id="7" idx="2"/>
            <a:endCxn id="8"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52">
            <a:extLst>
              <a:ext uri="{FF2B5EF4-FFF2-40B4-BE49-F238E27FC236}">
                <a16:creationId xmlns:a16="http://schemas.microsoft.com/office/drawing/2014/main" id="{C68983E8-7A80-7239-EB42-F2541445EFFE}"/>
              </a:ext>
            </a:extLst>
          </p:cNvPr>
          <p:cNvCxnSpPr>
            <a:cxnSpLocks/>
            <a:stCxn id="8" idx="2"/>
            <a:endCxn id="3"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55">
            <a:extLst>
              <a:ext uri="{FF2B5EF4-FFF2-40B4-BE49-F238E27FC236}">
                <a16:creationId xmlns:a16="http://schemas.microsoft.com/office/drawing/2014/main" id="{F59BDE58-747F-C89D-5043-3B129F53D7A4}"/>
              </a:ext>
            </a:extLst>
          </p:cNvPr>
          <p:cNvCxnSpPr>
            <a:cxnSpLocks/>
            <a:stCxn id="3" idx="2"/>
            <a:endCxn id="9"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D09AE0-45F0-4F53-3C9C-9167C920499E}"/>
              </a:ext>
            </a:extLst>
          </p:cNvPr>
          <p:cNvSpPr txBox="1"/>
          <p:nvPr/>
        </p:nvSpPr>
        <p:spPr>
          <a:xfrm>
            <a:off x="435619" y="3389330"/>
            <a:ext cx="1301677" cy="16927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15" name="TextBox 14">
            <a:extLst>
              <a:ext uri="{FF2B5EF4-FFF2-40B4-BE49-F238E27FC236}">
                <a16:creationId xmlns:a16="http://schemas.microsoft.com/office/drawing/2014/main" id="{F953D37C-D268-45CB-3116-243B2771B700}"/>
              </a:ext>
            </a:extLst>
          </p:cNvPr>
          <p:cNvSpPr txBox="1"/>
          <p:nvPr/>
        </p:nvSpPr>
        <p:spPr>
          <a:xfrm>
            <a:off x="435617" y="3715202"/>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16" name="TextBox 15">
            <a:extLst>
              <a:ext uri="{FF2B5EF4-FFF2-40B4-BE49-F238E27FC236}">
                <a16:creationId xmlns:a16="http://schemas.microsoft.com/office/drawing/2014/main" id="{A08C296A-733A-C2EB-5412-0A527CEBF26B}"/>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17" name="Connector: Elbow 14">
            <a:extLst>
              <a:ext uri="{FF2B5EF4-FFF2-40B4-BE49-F238E27FC236}">
                <a16:creationId xmlns:a16="http://schemas.microsoft.com/office/drawing/2014/main" id="{CE74D3E6-18A5-5DC5-D93E-D7B71C82F501}"/>
              </a:ext>
            </a:extLst>
          </p:cNvPr>
          <p:cNvCxnSpPr>
            <a:cxnSpLocks/>
            <a:stCxn id="14" idx="2"/>
            <a:endCxn id="15"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4">
            <a:extLst>
              <a:ext uri="{FF2B5EF4-FFF2-40B4-BE49-F238E27FC236}">
                <a16:creationId xmlns:a16="http://schemas.microsoft.com/office/drawing/2014/main" id="{410CBB4E-2A04-11B0-D2AE-C3D856E22590}"/>
              </a:ext>
            </a:extLst>
          </p:cNvPr>
          <p:cNvCxnSpPr>
            <a:cxnSpLocks/>
            <a:stCxn id="15" idx="2"/>
            <a:endCxn id="16"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AC2011-5DB8-438A-A436-F0E6286B5961}"/>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20" name="TextBox 19">
            <a:extLst>
              <a:ext uri="{FF2B5EF4-FFF2-40B4-BE49-F238E27FC236}">
                <a16:creationId xmlns:a16="http://schemas.microsoft.com/office/drawing/2014/main" id="{9C080452-EAA7-B367-E69C-582EC5B33917}"/>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pic>
        <p:nvPicPr>
          <p:cNvPr id="22" name="Picture 21">
            <a:extLst>
              <a:ext uri="{FF2B5EF4-FFF2-40B4-BE49-F238E27FC236}">
                <a16:creationId xmlns:a16="http://schemas.microsoft.com/office/drawing/2014/main" id="{FAEEA11A-4AEB-1ECF-4CCD-FD3BA211F695}"/>
              </a:ext>
            </a:extLst>
          </p:cNvPr>
          <p:cNvPicPr>
            <a:picLocks noChangeAspect="1"/>
          </p:cNvPicPr>
          <p:nvPr/>
        </p:nvPicPr>
        <p:blipFill>
          <a:blip r:embed="rId3"/>
          <a:stretch>
            <a:fillRect/>
          </a:stretch>
        </p:blipFill>
        <p:spPr>
          <a:xfrm>
            <a:off x="5342817" y="551456"/>
            <a:ext cx="3351991" cy="676656"/>
          </a:xfrm>
          <a:prstGeom prst="rect">
            <a:avLst/>
          </a:prstGeom>
        </p:spPr>
      </p:pic>
      <p:sp>
        <p:nvSpPr>
          <p:cNvPr id="23" name="TextBox 22">
            <a:extLst>
              <a:ext uri="{FF2B5EF4-FFF2-40B4-BE49-F238E27FC236}">
                <a16:creationId xmlns:a16="http://schemas.microsoft.com/office/drawing/2014/main" id="{76B5E495-4547-E54B-1AA3-F1F889AB5642}"/>
              </a:ext>
            </a:extLst>
          </p:cNvPr>
          <p:cNvSpPr txBox="1"/>
          <p:nvPr/>
        </p:nvSpPr>
        <p:spPr>
          <a:xfrm>
            <a:off x="2828993" y="4113317"/>
            <a:ext cx="4844347" cy="276999"/>
          </a:xfrm>
          <a:prstGeom prst="rect">
            <a:avLst/>
          </a:prstGeom>
          <a:noFill/>
          <a:ln w="12700">
            <a:noFill/>
          </a:ln>
        </p:spPr>
        <p:txBody>
          <a:bodyPr wrap="square">
            <a:spAutoFit/>
          </a:bodyPr>
          <a:lstStyle/>
          <a:p>
            <a:r>
              <a:rPr lang="en-US" sz="1200">
                <a:solidFill>
                  <a:schemeClr val="tx1"/>
                </a:solidFill>
                <a:latin typeface="Gotham"/>
              </a:rPr>
              <a:t>Note : Each ML algorithm use K-Fold with K = 5 and Grid Search</a:t>
            </a:r>
          </a:p>
        </p:txBody>
      </p:sp>
      <p:sp>
        <p:nvSpPr>
          <p:cNvPr id="21" name="Title 10">
            <a:extLst>
              <a:ext uri="{FF2B5EF4-FFF2-40B4-BE49-F238E27FC236}">
                <a16:creationId xmlns:a16="http://schemas.microsoft.com/office/drawing/2014/main" id="{238A6A4A-E756-ABEC-E79A-97186AFDD36F}"/>
              </a:ext>
            </a:extLst>
          </p:cNvPr>
          <p:cNvSpPr txBox="1">
            <a:spLocks/>
          </p:cNvSpPr>
          <p:nvPr/>
        </p:nvSpPr>
        <p:spPr>
          <a:xfrm>
            <a:off x="720000" y="354047"/>
            <a:ext cx="1750347"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Methodology</a:t>
            </a:r>
          </a:p>
        </p:txBody>
      </p:sp>
      <p:sp>
        <p:nvSpPr>
          <p:cNvPr id="24" name="Subtitle 3">
            <a:extLst>
              <a:ext uri="{FF2B5EF4-FFF2-40B4-BE49-F238E27FC236}">
                <a16:creationId xmlns:a16="http://schemas.microsoft.com/office/drawing/2014/main" id="{8016DB17-09BC-56CB-1983-8405B7EA4A82}"/>
              </a:ext>
            </a:extLst>
          </p:cNvPr>
          <p:cNvSpPr txBox="1">
            <a:spLocks/>
          </p:cNvSpPr>
          <p:nvPr/>
        </p:nvSpPr>
        <p:spPr>
          <a:xfrm>
            <a:off x="2591323" y="1460951"/>
            <a:ext cx="3801525" cy="34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r>
              <a:rPr lang="en-US" b="1" dirty="0">
                <a:solidFill>
                  <a:schemeClr val="tx1"/>
                </a:solidFill>
                <a:latin typeface="Gotham"/>
              </a:rPr>
              <a:t>Table 7. </a:t>
            </a:r>
            <a:r>
              <a:rPr lang="en-US" dirty="0">
                <a:solidFill>
                  <a:schemeClr val="tx1"/>
                </a:solidFill>
                <a:latin typeface="Gotham"/>
              </a:rPr>
              <a:t>Setting of All Learning Algorithms</a:t>
            </a:r>
          </a:p>
        </p:txBody>
      </p:sp>
    </p:spTree>
    <p:extLst>
      <p:ext uri="{BB962C8B-B14F-4D97-AF65-F5344CB8AC3E}">
        <p14:creationId xmlns:p14="http://schemas.microsoft.com/office/powerpoint/2010/main" val="1029933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45934-3E92-DEF7-0B8A-02F8F2073E42}"/>
              </a:ext>
            </a:extLst>
          </p:cNvPr>
          <p:cNvSpPr>
            <a:spLocks noGrp="1"/>
          </p:cNvSpPr>
          <p:nvPr>
            <p:ph type="sldNum" sz="quarter" idx="10"/>
          </p:nvPr>
        </p:nvSpPr>
        <p:spPr/>
        <p:txBody>
          <a:bodyPr/>
          <a:lstStyle/>
          <a:p>
            <a:fld id="{E8495C6F-F2B9-460A-BCD3-4531F8558E37}" type="slidenum">
              <a:rPr lang="en-US" smtClean="0"/>
              <a:pPr/>
              <a:t>17</a:t>
            </a:fld>
            <a:endParaRPr lang="en-US"/>
          </a:p>
        </p:txBody>
      </p:sp>
      <p:sp>
        <p:nvSpPr>
          <p:cNvPr id="48" name="Rectangle 47">
            <a:extLst>
              <a:ext uri="{FF2B5EF4-FFF2-40B4-BE49-F238E27FC236}">
                <a16:creationId xmlns:a16="http://schemas.microsoft.com/office/drawing/2014/main" id="{1C9C6719-3DD9-335C-F8B5-902224842FF8}"/>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0">
            <a:extLst>
              <a:ext uri="{FF2B5EF4-FFF2-40B4-BE49-F238E27FC236}">
                <a16:creationId xmlns:a16="http://schemas.microsoft.com/office/drawing/2014/main" id="{B7ED80F8-C1C2-689E-9D9B-43A146125696}"/>
              </a:ext>
            </a:extLst>
          </p:cNvPr>
          <p:cNvSpPr txBox="1">
            <a:spLocks/>
          </p:cNvSpPr>
          <p:nvPr/>
        </p:nvSpPr>
        <p:spPr>
          <a:xfrm>
            <a:off x="720000" y="549779"/>
            <a:ext cx="24048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Evaluation</a:t>
            </a:r>
          </a:p>
        </p:txBody>
      </p:sp>
      <p:sp>
        <p:nvSpPr>
          <p:cNvPr id="50" name="Title 10">
            <a:extLst>
              <a:ext uri="{FF2B5EF4-FFF2-40B4-BE49-F238E27FC236}">
                <a16:creationId xmlns:a16="http://schemas.microsoft.com/office/drawing/2014/main" id="{660B1FAF-FC24-6E51-D4DE-597C00D5CE42}"/>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Result</a:t>
            </a:r>
          </a:p>
        </p:txBody>
      </p:sp>
      <p:graphicFrame>
        <p:nvGraphicFramePr>
          <p:cNvPr id="3" name="Table 2">
            <a:extLst>
              <a:ext uri="{FF2B5EF4-FFF2-40B4-BE49-F238E27FC236}">
                <a16:creationId xmlns:a16="http://schemas.microsoft.com/office/drawing/2014/main" id="{A8BE4E02-4D1A-40AB-9B68-83B1F8DD04CA}"/>
              </a:ext>
            </a:extLst>
          </p:cNvPr>
          <p:cNvGraphicFramePr>
            <a:graphicFrameLocks noGrp="1"/>
          </p:cNvGraphicFramePr>
          <p:nvPr>
            <p:extLst>
              <p:ext uri="{D42A27DB-BD31-4B8C-83A1-F6EECF244321}">
                <p14:modId xmlns:p14="http://schemas.microsoft.com/office/powerpoint/2010/main" val="3815513145"/>
              </p:ext>
            </p:extLst>
          </p:nvPr>
        </p:nvGraphicFramePr>
        <p:xfrm>
          <a:off x="5505044" y="1761162"/>
          <a:ext cx="3509053" cy="2319000"/>
        </p:xfrm>
        <a:graphic>
          <a:graphicData uri="http://schemas.openxmlformats.org/drawingml/2006/table">
            <a:tbl>
              <a:tblPr/>
              <a:tblGrid>
                <a:gridCol w="771283">
                  <a:extLst>
                    <a:ext uri="{9D8B030D-6E8A-4147-A177-3AD203B41FA5}">
                      <a16:colId xmlns:a16="http://schemas.microsoft.com/office/drawing/2014/main" val="644607248"/>
                    </a:ext>
                  </a:extLst>
                </a:gridCol>
                <a:gridCol w="679137">
                  <a:extLst>
                    <a:ext uri="{9D8B030D-6E8A-4147-A177-3AD203B41FA5}">
                      <a16:colId xmlns:a16="http://schemas.microsoft.com/office/drawing/2014/main" val="1557145389"/>
                    </a:ext>
                  </a:extLst>
                </a:gridCol>
                <a:gridCol w="679137">
                  <a:extLst>
                    <a:ext uri="{9D8B030D-6E8A-4147-A177-3AD203B41FA5}">
                      <a16:colId xmlns:a16="http://schemas.microsoft.com/office/drawing/2014/main" val="1954892174"/>
                    </a:ext>
                  </a:extLst>
                </a:gridCol>
                <a:gridCol w="689748">
                  <a:extLst>
                    <a:ext uri="{9D8B030D-6E8A-4147-A177-3AD203B41FA5}">
                      <a16:colId xmlns:a16="http://schemas.microsoft.com/office/drawing/2014/main" val="358041051"/>
                    </a:ext>
                  </a:extLst>
                </a:gridCol>
                <a:gridCol w="689748">
                  <a:extLst>
                    <a:ext uri="{9D8B030D-6E8A-4147-A177-3AD203B41FA5}">
                      <a16:colId xmlns:a16="http://schemas.microsoft.com/office/drawing/2014/main" val="754300410"/>
                    </a:ext>
                  </a:extLst>
                </a:gridCol>
              </a:tblGrid>
              <a:tr h="444374">
                <a:tc>
                  <a:txBody>
                    <a:bodyPr/>
                    <a:lstStyle/>
                    <a:p>
                      <a:pPr algn="ctr" fontAlgn="ctr"/>
                      <a:r>
                        <a:rPr lang="en-US" sz="1100" b="1" i="0" u="none" strike="noStrike">
                          <a:solidFill>
                            <a:srgbClr val="FFFFFF"/>
                          </a:solidFill>
                          <a:effectLst/>
                          <a:latin typeface="Gotham"/>
                        </a:rPr>
                        <a:t>Method</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MAE</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MAPE (%)</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RMSE</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dirty="0">
                          <a:solidFill>
                            <a:srgbClr val="FFFFFF"/>
                          </a:solidFill>
                          <a:effectLst/>
                          <a:latin typeface="Gotham"/>
                        </a:rPr>
                        <a:t>R</a:t>
                      </a:r>
                      <a:r>
                        <a:rPr lang="en-US" sz="1100" b="1" i="0" u="none" strike="noStrike" baseline="30000" dirty="0">
                          <a:solidFill>
                            <a:srgbClr val="FFFFFF"/>
                          </a:solidFill>
                          <a:effectLst/>
                          <a:latin typeface="Gotham"/>
                        </a:rPr>
                        <a:t>2</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541504">
                <a:tc>
                  <a:txBody>
                    <a:bodyPr/>
                    <a:lstStyle/>
                    <a:p>
                      <a:pPr algn="ctr" fontAlgn="ctr"/>
                      <a:r>
                        <a:rPr lang="en-US" sz="1100" b="0" i="0" u="none" strike="noStrike">
                          <a:solidFill>
                            <a:srgbClr val="000000"/>
                          </a:solidFill>
                          <a:effectLst/>
                          <a:latin typeface="Gotham"/>
                        </a:rPr>
                        <a:t>DT</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0.80</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15.00</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1.38</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0.68</a:t>
                      </a:r>
                    </a:p>
                  </a:txBody>
                  <a:tcPr marL="9525" marR="9525" marT="9525" marB="0" anchor="ctr">
                    <a:lnL>
                      <a:noFill/>
                    </a:lnL>
                    <a:lnR>
                      <a:noFill/>
                    </a:lnR>
                    <a:lnT>
                      <a:noFill/>
                    </a:lnT>
                    <a:lnB>
                      <a:noFill/>
                    </a:lnB>
                  </a:tcPr>
                </a:tc>
                <a:extLst>
                  <a:ext uri="{0D108BD9-81ED-4DB2-BD59-A6C34878D82A}">
                    <a16:rowId xmlns:a16="http://schemas.microsoft.com/office/drawing/2014/main" val="1433961120"/>
                  </a:ext>
                </a:extLst>
              </a:tr>
              <a:tr h="444374">
                <a:tc>
                  <a:txBody>
                    <a:bodyPr/>
                    <a:lstStyle/>
                    <a:p>
                      <a:pPr algn="ctr" fontAlgn="b"/>
                      <a:r>
                        <a:rPr lang="en-US" sz="1100" b="0" i="0" u="none" strike="noStrike">
                          <a:solidFill>
                            <a:srgbClr val="000000"/>
                          </a:solidFill>
                          <a:effectLst/>
                          <a:latin typeface="Gotham"/>
                        </a:rPr>
                        <a:t>KNN</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1.76</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22.30</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2.42</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-1.24</a:t>
                      </a:r>
                    </a:p>
                  </a:txBody>
                  <a:tcPr marL="7620" marR="7620" marT="7620" marB="0" anchor="ctr">
                    <a:lnL>
                      <a:noFill/>
                    </a:lnL>
                    <a:lnR>
                      <a:noFill/>
                    </a:lnR>
                    <a:lnT>
                      <a:noFill/>
                    </a:lnT>
                    <a:lnB>
                      <a:noFill/>
                    </a:lnB>
                  </a:tcPr>
                </a:tc>
                <a:extLst>
                  <a:ext uri="{0D108BD9-81ED-4DB2-BD59-A6C34878D82A}">
                    <a16:rowId xmlns:a16="http://schemas.microsoft.com/office/drawing/2014/main" val="2220367489"/>
                  </a:ext>
                </a:extLst>
              </a:tr>
              <a:tr h="444374">
                <a:tc>
                  <a:txBody>
                    <a:bodyPr/>
                    <a:lstStyle/>
                    <a:p>
                      <a:pPr algn="ctr" fontAlgn="ctr"/>
                      <a:r>
                        <a:rPr lang="en-US" sz="1100" b="0" i="0" u="none" strike="noStrike">
                          <a:solidFill>
                            <a:srgbClr val="000000"/>
                          </a:solidFill>
                          <a:effectLst/>
                          <a:latin typeface="Gotham"/>
                        </a:rPr>
                        <a:t>RF</a:t>
                      </a:r>
                    </a:p>
                  </a:txBody>
                  <a:tcPr marL="7620" marR="7620" marT="7620"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0.63</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15.90</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1.10</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Gotham"/>
                        </a:rPr>
                        <a:t>0.73</a:t>
                      </a:r>
                    </a:p>
                  </a:txBody>
                  <a:tcPr marL="9525" marR="9525" marT="9525" marB="0" anchor="ctr">
                    <a:lnL>
                      <a:noFill/>
                    </a:lnL>
                    <a:lnR>
                      <a:noFill/>
                    </a:lnR>
                    <a:lnT>
                      <a:noFill/>
                    </a:lnT>
                    <a:lnB>
                      <a:noFill/>
                    </a:lnB>
                  </a:tcPr>
                </a:tc>
                <a:extLst>
                  <a:ext uri="{0D108BD9-81ED-4DB2-BD59-A6C34878D82A}">
                    <a16:rowId xmlns:a16="http://schemas.microsoft.com/office/drawing/2014/main" val="4179713244"/>
                  </a:ext>
                </a:extLst>
              </a:tr>
              <a:tr h="444374">
                <a:tc>
                  <a:txBody>
                    <a:bodyPr/>
                    <a:lstStyle/>
                    <a:p>
                      <a:pPr algn="ctr" fontAlgn="ctr"/>
                      <a:r>
                        <a:rPr lang="en-US" sz="1100" b="0" i="0" u="none" strike="noStrike">
                          <a:solidFill>
                            <a:srgbClr val="000000"/>
                          </a:solidFill>
                          <a:effectLst/>
                          <a:latin typeface="Gotham"/>
                        </a:rPr>
                        <a:t>XGB</a:t>
                      </a:r>
                    </a:p>
                  </a:txBody>
                  <a:tcPr marL="7620" marR="7620" marT="7620" marB="0" anchor="ctr">
                    <a:lnL>
                      <a:noFill/>
                    </a:lnL>
                    <a:lnR>
                      <a:noFill/>
                    </a:lnR>
                    <a:lnT>
                      <a:noFill/>
                    </a:lnT>
                    <a:lnB>
                      <a:noFill/>
                    </a:lnB>
                  </a:tcPr>
                </a:tc>
                <a:tc>
                  <a:txBody>
                    <a:bodyPr/>
                    <a:lstStyle/>
                    <a:p>
                      <a:pPr algn="ctr" fontAlgn="b"/>
                      <a:r>
                        <a:rPr lang="en-US" sz="1100" b="0" i="0" u="none" strike="noStrike" dirty="0">
                          <a:solidFill>
                            <a:schemeClr val="tx1"/>
                          </a:solidFill>
                          <a:effectLst/>
                          <a:latin typeface="Gotham"/>
                        </a:rPr>
                        <a:t>0.59</a:t>
                      </a:r>
                    </a:p>
                  </a:txBody>
                  <a:tcPr marL="9525" marR="9525" marT="9525" marB="0" anchor="ctr">
                    <a:lnL>
                      <a:noFill/>
                    </a:lnL>
                    <a:lnR>
                      <a:noFill/>
                    </a:lnR>
                    <a:lnT>
                      <a:noFill/>
                    </a:lnT>
                    <a:lnB>
                      <a:noFill/>
                    </a:lnB>
                  </a:tcPr>
                </a:tc>
                <a:tc>
                  <a:txBody>
                    <a:bodyPr/>
                    <a:lstStyle/>
                    <a:p>
                      <a:pPr algn="ctr" fontAlgn="b"/>
                      <a:r>
                        <a:rPr lang="en-US" sz="1100" b="0" i="0" u="none" strike="noStrike" dirty="0">
                          <a:solidFill>
                            <a:schemeClr val="tx1"/>
                          </a:solidFill>
                          <a:effectLst/>
                          <a:latin typeface="Gotham"/>
                        </a:rPr>
                        <a:t>13.60</a:t>
                      </a:r>
                    </a:p>
                  </a:txBody>
                  <a:tcPr marL="9525" marR="9525" marT="9525" marB="0" anchor="ctr">
                    <a:lnL>
                      <a:noFill/>
                    </a:lnL>
                    <a:lnR>
                      <a:noFill/>
                    </a:lnR>
                    <a:lnT>
                      <a:noFill/>
                    </a:lnT>
                    <a:lnB>
                      <a:noFill/>
                    </a:lnB>
                  </a:tcPr>
                </a:tc>
                <a:tc>
                  <a:txBody>
                    <a:bodyPr/>
                    <a:lstStyle/>
                    <a:p>
                      <a:pPr algn="ctr" fontAlgn="b"/>
                      <a:r>
                        <a:rPr lang="en-US" sz="1100" b="0" i="0" u="none" strike="noStrike" dirty="0">
                          <a:solidFill>
                            <a:schemeClr val="tx1"/>
                          </a:solidFill>
                          <a:effectLst/>
                          <a:latin typeface="Gotham"/>
                        </a:rPr>
                        <a:t>1.06</a:t>
                      </a:r>
                    </a:p>
                  </a:txBody>
                  <a:tcPr marL="9525" marR="9525" marT="9525" marB="0" anchor="ctr">
                    <a:lnL>
                      <a:noFill/>
                    </a:lnL>
                    <a:lnR>
                      <a:noFill/>
                    </a:lnR>
                    <a:lnT>
                      <a:noFill/>
                    </a:lnT>
                    <a:lnB>
                      <a:noFill/>
                    </a:lnB>
                  </a:tcPr>
                </a:tc>
                <a:tc>
                  <a:txBody>
                    <a:bodyPr/>
                    <a:lstStyle/>
                    <a:p>
                      <a:pPr algn="ctr" fontAlgn="b"/>
                      <a:r>
                        <a:rPr lang="en-US" sz="1100" b="0" i="0" u="none" strike="noStrike" dirty="0">
                          <a:solidFill>
                            <a:schemeClr val="tx1"/>
                          </a:solidFill>
                          <a:effectLst/>
                          <a:latin typeface="Gotham"/>
                        </a:rPr>
                        <a:t>0.80</a:t>
                      </a:r>
                    </a:p>
                  </a:txBody>
                  <a:tcPr marL="9525" marR="9525" marT="9525" marB="0" anchor="ctr">
                    <a:lnL>
                      <a:noFill/>
                    </a:lnL>
                    <a:lnR>
                      <a:noFill/>
                    </a:lnR>
                    <a:lnT>
                      <a:noFill/>
                    </a:lnT>
                    <a:lnB>
                      <a:noFill/>
                    </a:lnB>
                  </a:tcPr>
                </a:tc>
                <a:extLst>
                  <a:ext uri="{0D108BD9-81ED-4DB2-BD59-A6C34878D82A}">
                    <a16:rowId xmlns:a16="http://schemas.microsoft.com/office/drawing/2014/main" val="1527601780"/>
                  </a:ext>
                </a:extLst>
              </a:tr>
            </a:tbl>
          </a:graphicData>
        </a:graphic>
      </p:graphicFrame>
      <p:sp>
        <p:nvSpPr>
          <p:cNvPr id="68" name="TextBox 67">
            <a:extLst>
              <a:ext uri="{FF2B5EF4-FFF2-40B4-BE49-F238E27FC236}">
                <a16:creationId xmlns:a16="http://schemas.microsoft.com/office/drawing/2014/main" id="{8345DEF1-7EBA-81CA-FE38-8329C9EB53EC}"/>
              </a:ext>
            </a:extLst>
          </p:cNvPr>
          <p:cNvSpPr txBox="1"/>
          <p:nvPr/>
        </p:nvSpPr>
        <p:spPr>
          <a:xfrm>
            <a:off x="435617" y="2384838"/>
            <a:ext cx="1301678" cy="17402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69" name="Connector: Elbow 14">
            <a:extLst>
              <a:ext uri="{FF2B5EF4-FFF2-40B4-BE49-F238E27FC236}">
                <a16:creationId xmlns:a16="http://schemas.microsoft.com/office/drawing/2014/main" id="{C2445DAA-F8C6-2995-9EE6-9F13FB69B60A}"/>
              </a:ext>
            </a:extLst>
          </p:cNvPr>
          <p:cNvCxnSpPr>
            <a:cxnSpLocks/>
            <a:stCxn id="70" idx="2"/>
            <a:endCxn id="79"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107D586-C698-8AAD-E20C-09DEFEC91349}"/>
              </a:ext>
            </a:extLst>
          </p:cNvPr>
          <p:cNvSpPr txBox="1"/>
          <p:nvPr/>
        </p:nvSpPr>
        <p:spPr>
          <a:xfrm>
            <a:off x="435620" y="303831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71" name="Connector: Elbow 20">
            <a:extLst>
              <a:ext uri="{FF2B5EF4-FFF2-40B4-BE49-F238E27FC236}">
                <a16:creationId xmlns:a16="http://schemas.microsoft.com/office/drawing/2014/main" id="{2698E084-B4D8-E97B-DB26-60A48AAC292F}"/>
              </a:ext>
            </a:extLst>
          </p:cNvPr>
          <p:cNvCxnSpPr>
            <a:cxnSpLocks/>
            <a:stCxn id="74" idx="2"/>
            <a:endCxn id="70"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720421E-75F2-E109-BFE9-2B778B20F9F1}"/>
              </a:ext>
            </a:extLst>
          </p:cNvPr>
          <p:cNvSpPr txBox="1">
            <a:spLocks noChangeAspect="1"/>
          </p:cNvSpPr>
          <p:nvPr/>
        </p:nvSpPr>
        <p:spPr>
          <a:xfrm>
            <a:off x="435618" y="167553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73" name="TextBox 72">
            <a:extLst>
              <a:ext uri="{FF2B5EF4-FFF2-40B4-BE49-F238E27FC236}">
                <a16:creationId xmlns:a16="http://schemas.microsoft.com/office/drawing/2014/main" id="{C817E368-A178-B911-D9E7-4E18BA12E27F}"/>
              </a:ext>
            </a:extLst>
          </p:cNvPr>
          <p:cNvSpPr txBox="1"/>
          <p:nvPr/>
        </p:nvSpPr>
        <p:spPr>
          <a:xfrm>
            <a:off x="435619" y="2047763"/>
            <a:ext cx="1301676"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74" name="TextBox 73">
            <a:extLst>
              <a:ext uri="{FF2B5EF4-FFF2-40B4-BE49-F238E27FC236}">
                <a16:creationId xmlns:a16="http://schemas.microsoft.com/office/drawing/2014/main" id="{6CADADAE-A51E-D058-18D7-607027DBEDF5}"/>
              </a:ext>
            </a:extLst>
          </p:cNvPr>
          <p:cNvSpPr txBox="1"/>
          <p:nvPr/>
        </p:nvSpPr>
        <p:spPr>
          <a:xfrm>
            <a:off x="435621" y="2696121"/>
            <a:ext cx="1301679"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75" name="Connector: Elbow 74">
            <a:extLst>
              <a:ext uri="{FF2B5EF4-FFF2-40B4-BE49-F238E27FC236}">
                <a16:creationId xmlns:a16="http://schemas.microsoft.com/office/drawing/2014/main" id="{695BE6E1-F0FD-8A53-F0F3-81FA3525BA7E}"/>
              </a:ext>
            </a:extLst>
          </p:cNvPr>
          <p:cNvCxnSpPr>
            <a:cxnSpLocks/>
            <a:stCxn id="70" idx="3"/>
            <a:endCxn id="80"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48">
            <a:extLst>
              <a:ext uri="{FF2B5EF4-FFF2-40B4-BE49-F238E27FC236}">
                <a16:creationId xmlns:a16="http://schemas.microsoft.com/office/drawing/2014/main" id="{D953E6E0-CE31-C5B4-197A-D9E3BCCBF80D}"/>
              </a:ext>
            </a:extLst>
          </p:cNvPr>
          <p:cNvCxnSpPr>
            <a:cxnSpLocks/>
            <a:stCxn id="72" idx="2"/>
            <a:endCxn id="73"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52">
            <a:extLst>
              <a:ext uri="{FF2B5EF4-FFF2-40B4-BE49-F238E27FC236}">
                <a16:creationId xmlns:a16="http://schemas.microsoft.com/office/drawing/2014/main" id="{6E2A7789-9A4D-49A0-CFC4-5873E9E16641}"/>
              </a:ext>
            </a:extLst>
          </p:cNvPr>
          <p:cNvCxnSpPr>
            <a:cxnSpLocks/>
            <a:stCxn id="73" idx="2"/>
            <a:endCxn id="68"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55">
            <a:extLst>
              <a:ext uri="{FF2B5EF4-FFF2-40B4-BE49-F238E27FC236}">
                <a16:creationId xmlns:a16="http://schemas.microsoft.com/office/drawing/2014/main" id="{4D1E6825-3602-AB50-D222-2746791DC3C0}"/>
              </a:ext>
            </a:extLst>
          </p:cNvPr>
          <p:cNvCxnSpPr>
            <a:cxnSpLocks/>
            <a:stCxn id="68" idx="2"/>
            <a:endCxn id="74"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E0F64E-6C14-A051-7EF6-66DB46B5BD45}"/>
              </a:ext>
            </a:extLst>
          </p:cNvPr>
          <p:cNvSpPr txBox="1"/>
          <p:nvPr/>
        </p:nvSpPr>
        <p:spPr>
          <a:xfrm>
            <a:off x="435619" y="3389330"/>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80" name="TextBox 79">
            <a:extLst>
              <a:ext uri="{FF2B5EF4-FFF2-40B4-BE49-F238E27FC236}">
                <a16:creationId xmlns:a16="http://schemas.microsoft.com/office/drawing/2014/main" id="{16D911AD-6E06-89D1-96B2-BBD63EA0613F}"/>
              </a:ext>
            </a:extLst>
          </p:cNvPr>
          <p:cNvSpPr txBox="1"/>
          <p:nvPr/>
        </p:nvSpPr>
        <p:spPr>
          <a:xfrm>
            <a:off x="435617" y="3715202"/>
            <a:ext cx="1301676" cy="16927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81" name="TextBox 80">
            <a:extLst>
              <a:ext uri="{FF2B5EF4-FFF2-40B4-BE49-F238E27FC236}">
                <a16:creationId xmlns:a16="http://schemas.microsoft.com/office/drawing/2014/main" id="{CB1275E6-F5F2-47DB-99E7-445CE6E6F3C8}"/>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82" name="Connector: Elbow 14">
            <a:extLst>
              <a:ext uri="{FF2B5EF4-FFF2-40B4-BE49-F238E27FC236}">
                <a16:creationId xmlns:a16="http://schemas.microsoft.com/office/drawing/2014/main" id="{E7B20C09-F06C-B819-F36B-75EB5D12A823}"/>
              </a:ext>
            </a:extLst>
          </p:cNvPr>
          <p:cNvCxnSpPr>
            <a:cxnSpLocks/>
            <a:stCxn id="79" idx="2"/>
            <a:endCxn id="80"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14">
            <a:extLst>
              <a:ext uri="{FF2B5EF4-FFF2-40B4-BE49-F238E27FC236}">
                <a16:creationId xmlns:a16="http://schemas.microsoft.com/office/drawing/2014/main" id="{4FDC3657-677F-1CDE-AF35-2836398FBBCB}"/>
              </a:ext>
            </a:extLst>
          </p:cNvPr>
          <p:cNvCxnSpPr>
            <a:cxnSpLocks/>
            <a:stCxn id="80" idx="2"/>
            <a:endCxn id="81"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6846774-EEA7-D13E-9450-D1DBBA7C1E5D}"/>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85" name="TextBox 84">
            <a:extLst>
              <a:ext uri="{FF2B5EF4-FFF2-40B4-BE49-F238E27FC236}">
                <a16:creationId xmlns:a16="http://schemas.microsoft.com/office/drawing/2014/main" id="{5E02ECC6-096B-D61A-18B4-AB5C814D7C87}"/>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pic>
        <p:nvPicPr>
          <p:cNvPr id="8" name="Picture 7">
            <a:extLst>
              <a:ext uri="{FF2B5EF4-FFF2-40B4-BE49-F238E27FC236}">
                <a16:creationId xmlns:a16="http://schemas.microsoft.com/office/drawing/2014/main" id="{63A81B29-E13C-EC7A-4BB3-AB300FE92658}"/>
              </a:ext>
            </a:extLst>
          </p:cNvPr>
          <p:cNvPicPr>
            <a:picLocks noChangeAspect="1"/>
          </p:cNvPicPr>
          <p:nvPr/>
        </p:nvPicPr>
        <p:blipFill>
          <a:blip r:embed="rId3"/>
          <a:stretch>
            <a:fillRect/>
          </a:stretch>
        </p:blipFill>
        <p:spPr>
          <a:xfrm>
            <a:off x="2282092" y="1219120"/>
            <a:ext cx="3081528" cy="3103486"/>
          </a:xfrm>
          <a:prstGeom prst="rect">
            <a:avLst/>
          </a:prstGeom>
        </p:spPr>
      </p:pic>
      <p:pic>
        <p:nvPicPr>
          <p:cNvPr id="5" name="Picture 4">
            <a:extLst>
              <a:ext uri="{FF2B5EF4-FFF2-40B4-BE49-F238E27FC236}">
                <a16:creationId xmlns:a16="http://schemas.microsoft.com/office/drawing/2014/main" id="{43B8FCB0-48EC-296E-2017-D909FF7717BE}"/>
              </a:ext>
            </a:extLst>
          </p:cNvPr>
          <p:cNvPicPr>
            <a:picLocks noChangeAspect="1"/>
          </p:cNvPicPr>
          <p:nvPr/>
        </p:nvPicPr>
        <p:blipFill>
          <a:blip r:embed="rId4"/>
          <a:stretch>
            <a:fillRect/>
          </a:stretch>
        </p:blipFill>
        <p:spPr>
          <a:xfrm>
            <a:off x="5342817" y="551456"/>
            <a:ext cx="3351991" cy="676656"/>
          </a:xfrm>
          <a:prstGeom prst="rect">
            <a:avLst/>
          </a:prstGeom>
        </p:spPr>
      </p:pic>
      <p:sp>
        <p:nvSpPr>
          <p:cNvPr id="4" name="Subtitle 3">
            <a:extLst>
              <a:ext uri="{FF2B5EF4-FFF2-40B4-BE49-F238E27FC236}">
                <a16:creationId xmlns:a16="http://schemas.microsoft.com/office/drawing/2014/main" id="{23DC6872-5BBE-72D1-DB82-6583FEA5A857}"/>
              </a:ext>
            </a:extLst>
          </p:cNvPr>
          <p:cNvSpPr txBox="1">
            <a:spLocks/>
          </p:cNvSpPr>
          <p:nvPr/>
        </p:nvSpPr>
        <p:spPr>
          <a:xfrm>
            <a:off x="5298571" y="1439500"/>
            <a:ext cx="3351991" cy="34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r>
              <a:rPr lang="en-US" b="1">
                <a:solidFill>
                  <a:schemeClr val="tx1"/>
                </a:solidFill>
                <a:latin typeface="Gotham"/>
              </a:rPr>
              <a:t>Table 8. </a:t>
            </a:r>
            <a:r>
              <a:rPr lang="en-US">
                <a:solidFill>
                  <a:schemeClr val="tx1"/>
                </a:solidFill>
                <a:latin typeface="Gotham"/>
              </a:rPr>
              <a:t>Error metrics of each algorithm</a:t>
            </a:r>
          </a:p>
        </p:txBody>
      </p:sp>
      <p:sp>
        <p:nvSpPr>
          <p:cNvPr id="6" name="Subtitle 3">
            <a:extLst>
              <a:ext uri="{FF2B5EF4-FFF2-40B4-BE49-F238E27FC236}">
                <a16:creationId xmlns:a16="http://schemas.microsoft.com/office/drawing/2014/main" id="{508E49A3-A587-6D9A-2456-52607A457EDC}"/>
              </a:ext>
            </a:extLst>
          </p:cNvPr>
          <p:cNvSpPr txBox="1">
            <a:spLocks/>
          </p:cNvSpPr>
          <p:nvPr/>
        </p:nvSpPr>
        <p:spPr>
          <a:xfrm>
            <a:off x="2641862" y="4322606"/>
            <a:ext cx="2361987" cy="34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b="1">
                <a:solidFill>
                  <a:schemeClr val="tx1"/>
                </a:solidFill>
                <a:latin typeface="Gotham"/>
              </a:rPr>
              <a:t>Fig 7.</a:t>
            </a:r>
            <a:r>
              <a:rPr lang="en-US">
                <a:solidFill>
                  <a:schemeClr val="tx1"/>
                </a:solidFill>
                <a:latin typeface="Gotham"/>
              </a:rPr>
              <a:t> Result of each algorithm</a:t>
            </a:r>
          </a:p>
        </p:txBody>
      </p:sp>
      <p:sp>
        <p:nvSpPr>
          <p:cNvPr id="7" name="Rectangle 6">
            <a:extLst>
              <a:ext uri="{FF2B5EF4-FFF2-40B4-BE49-F238E27FC236}">
                <a16:creationId xmlns:a16="http://schemas.microsoft.com/office/drawing/2014/main" id="{AE182001-342B-48E6-4710-89A395FA1B05}"/>
              </a:ext>
            </a:extLst>
          </p:cNvPr>
          <p:cNvSpPr/>
          <p:nvPr/>
        </p:nvSpPr>
        <p:spPr>
          <a:xfrm>
            <a:off x="5505043" y="3641833"/>
            <a:ext cx="3509053" cy="4383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62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B50591F-DF1B-2AE7-6D7A-CC9A51CF1AEE}"/>
              </a:ext>
            </a:extLst>
          </p:cNvPr>
          <p:cNvPicPr>
            <a:picLocks noChangeAspect="1"/>
          </p:cNvPicPr>
          <p:nvPr/>
        </p:nvPicPr>
        <p:blipFill rotWithShape="1">
          <a:blip r:embed="rId3"/>
          <a:srcRect r="2597" b="3377"/>
          <a:stretch/>
        </p:blipFill>
        <p:spPr>
          <a:xfrm>
            <a:off x="365585" y="1138803"/>
            <a:ext cx="5032369" cy="3712567"/>
          </a:xfrm>
          <a:prstGeom prst="rect">
            <a:avLst/>
          </a:prstGeom>
        </p:spPr>
      </p:pic>
      <p:sp>
        <p:nvSpPr>
          <p:cNvPr id="2" name="Slide Number Placeholder 1">
            <a:extLst>
              <a:ext uri="{FF2B5EF4-FFF2-40B4-BE49-F238E27FC236}">
                <a16:creationId xmlns:a16="http://schemas.microsoft.com/office/drawing/2014/main" id="{0572D11B-A16D-2940-84A8-49D4DD5F6BFA}"/>
              </a:ext>
            </a:extLst>
          </p:cNvPr>
          <p:cNvSpPr>
            <a:spLocks noGrp="1"/>
          </p:cNvSpPr>
          <p:nvPr>
            <p:ph type="sldNum" sz="quarter" idx="10"/>
          </p:nvPr>
        </p:nvSpPr>
        <p:spPr/>
        <p:txBody>
          <a:bodyPr/>
          <a:lstStyle/>
          <a:p>
            <a:fld id="{E8495C6F-F2B9-460A-BCD3-4531F8558E37}" type="slidenum">
              <a:rPr lang="en-US" smtClean="0"/>
              <a:pPr/>
              <a:t>18</a:t>
            </a:fld>
            <a:endParaRPr lang="en-US"/>
          </a:p>
        </p:txBody>
      </p:sp>
      <p:sp>
        <p:nvSpPr>
          <p:cNvPr id="5" name="Rectangle 4">
            <a:extLst>
              <a:ext uri="{FF2B5EF4-FFF2-40B4-BE49-F238E27FC236}">
                <a16:creationId xmlns:a16="http://schemas.microsoft.com/office/drawing/2014/main" id="{A3CB909B-48CB-D1C5-7C2F-4E3A277464D4}"/>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A4F3109-2C46-4FD4-D6EC-3A9D1D0F9ED3}"/>
              </a:ext>
            </a:extLst>
          </p:cNvPr>
          <p:cNvSpPr txBox="1">
            <a:spLocks/>
          </p:cNvSpPr>
          <p:nvPr/>
        </p:nvSpPr>
        <p:spPr>
          <a:xfrm>
            <a:off x="720000" y="549779"/>
            <a:ext cx="24048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Evaluation</a:t>
            </a:r>
          </a:p>
        </p:txBody>
      </p:sp>
      <p:sp>
        <p:nvSpPr>
          <p:cNvPr id="9" name="Title 10">
            <a:extLst>
              <a:ext uri="{FF2B5EF4-FFF2-40B4-BE49-F238E27FC236}">
                <a16:creationId xmlns:a16="http://schemas.microsoft.com/office/drawing/2014/main" id="{B2348949-54AF-3DF2-7103-88B4CA039992}"/>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Result</a:t>
            </a:r>
          </a:p>
        </p:txBody>
      </p:sp>
      <p:pic>
        <p:nvPicPr>
          <p:cNvPr id="10" name="Picture 9">
            <a:extLst>
              <a:ext uri="{FF2B5EF4-FFF2-40B4-BE49-F238E27FC236}">
                <a16:creationId xmlns:a16="http://schemas.microsoft.com/office/drawing/2014/main" id="{4A2F8006-1B3F-72C4-F0D6-D28E4C43B702}"/>
              </a:ext>
            </a:extLst>
          </p:cNvPr>
          <p:cNvPicPr>
            <a:picLocks noChangeAspect="1"/>
          </p:cNvPicPr>
          <p:nvPr/>
        </p:nvPicPr>
        <p:blipFill>
          <a:blip r:embed="rId4"/>
          <a:stretch>
            <a:fillRect/>
          </a:stretch>
        </p:blipFill>
        <p:spPr>
          <a:xfrm>
            <a:off x="5342817" y="551456"/>
            <a:ext cx="3351991" cy="676656"/>
          </a:xfrm>
          <a:prstGeom prst="rect">
            <a:avLst/>
          </a:prstGeom>
        </p:spPr>
      </p:pic>
      <p:sp>
        <p:nvSpPr>
          <p:cNvPr id="11" name="Subtitle 1">
            <a:extLst>
              <a:ext uri="{FF2B5EF4-FFF2-40B4-BE49-F238E27FC236}">
                <a16:creationId xmlns:a16="http://schemas.microsoft.com/office/drawing/2014/main" id="{FC63566F-F3E5-CF6E-438E-D20A11F9500C}"/>
              </a:ext>
            </a:extLst>
          </p:cNvPr>
          <p:cNvSpPr txBox="1">
            <a:spLocks/>
          </p:cNvSpPr>
          <p:nvPr/>
        </p:nvSpPr>
        <p:spPr>
          <a:xfrm>
            <a:off x="5486445" y="1650437"/>
            <a:ext cx="3441660" cy="2568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lgn="thaiDist">
              <a:buClrTx/>
              <a:buSzPct val="100000"/>
            </a:pPr>
            <a:r>
              <a:rPr lang="en-US">
                <a:solidFill>
                  <a:schemeClr val="tx1"/>
                </a:solidFill>
                <a:latin typeface="Gotham"/>
              </a:rPr>
              <a:t>    The functional group that this ln(</a:t>
            </a:r>
            <a:r>
              <a:rPr lang="en-US" err="1">
                <a:solidFill>
                  <a:schemeClr val="tx1"/>
                </a:solidFill>
                <a:latin typeface="Gotham"/>
              </a:rPr>
              <a:t>P</a:t>
            </a:r>
            <a:r>
              <a:rPr lang="en-US" baseline="30000" err="1">
                <a:solidFill>
                  <a:schemeClr val="tx1"/>
                </a:solidFill>
                <a:latin typeface="Gotham"/>
              </a:rPr>
              <a:t>sat</a:t>
            </a:r>
            <a:r>
              <a:rPr lang="en-US">
                <a:solidFill>
                  <a:schemeClr val="tx1"/>
                </a:solidFill>
                <a:latin typeface="Gotham"/>
              </a:rPr>
              <a:t>)  prediction model can predict well is that the group that have condition with</a:t>
            </a:r>
            <a:br>
              <a:rPr lang="en-US">
                <a:solidFill>
                  <a:schemeClr val="tx1"/>
                </a:solidFill>
                <a:latin typeface="Gotham"/>
              </a:rPr>
            </a:br>
            <a:r>
              <a:rPr lang="en-US">
                <a:solidFill>
                  <a:schemeClr val="tx1"/>
                </a:solidFill>
                <a:latin typeface="Gotham"/>
              </a:rPr>
              <a:t>R</a:t>
            </a:r>
            <a:r>
              <a:rPr lang="en-US" baseline="30000">
                <a:solidFill>
                  <a:schemeClr val="tx1"/>
                </a:solidFill>
                <a:latin typeface="Gotham"/>
              </a:rPr>
              <a:t>2</a:t>
            </a:r>
            <a:r>
              <a:rPr lang="en-US">
                <a:solidFill>
                  <a:schemeClr val="tx1"/>
                </a:solidFill>
                <a:latin typeface="Gotham"/>
              </a:rPr>
              <a:t> ≥ 0.5 and MAPE ≤ 10%</a:t>
            </a:r>
          </a:p>
          <a:p>
            <a:pPr marL="139700" indent="0" algn="thaiDist">
              <a:buClrTx/>
              <a:buSzPct val="100000"/>
            </a:pPr>
            <a:endParaRPr lang="en-US">
              <a:solidFill>
                <a:schemeClr val="tx1"/>
              </a:solidFill>
              <a:latin typeface="Gotham"/>
            </a:endParaRPr>
          </a:p>
          <a:p>
            <a:pPr marL="139700" indent="0" algn="l">
              <a:buClrTx/>
              <a:buSzPct val="100000"/>
            </a:pPr>
            <a:r>
              <a:rPr lang="en-US" b="1">
                <a:solidFill>
                  <a:srgbClr val="00B050"/>
                </a:solidFill>
                <a:latin typeface="Gotham"/>
              </a:rPr>
              <a:t>Acceptable</a:t>
            </a:r>
            <a:r>
              <a:rPr lang="en-US">
                <a:solidFill>
                  <a:schemeClr val="tx1"/>
                </a:solidFill>
                <a:latin typeface="Gotham"/>
              </a:rPr>
              <a:t>: Alcohol, Alkane, Alkyne, Alkene, Ketone</a:t>
            </a:r>
          </a:p>
          <a:p>
            <a:pPr marL="139700" indent="0" algn="thaiDist">
              <a:buClrTx/>
              <a:buSzPct val="100000"/>
            </a:pPr>
            <a:endParaRPr lang="en-US" baseline="30000">
              <a:solidFill>
                <a:schemeClr val="tx1"/>
              </a:solidFill>
              <a:latin typeface="Gotham"/>
            </a:endParaRPr>
          </a:p>
          <a:p>
            <a:pPr marL="139700" indent="0" algn="l">
              <a:buClrTx/>
              <a:buSzPct val="100000"/>
            </a:pPr>
            <a:r>
              <a:rPr lang="en-US" b="1">
                <a:solidFill>
                  <a:srgbClr val="FF0000"/>
                </a:solidFill>
                <a:latin typeface="Gotham"/>
              </a:rPr>
              <a:t>Unacceptable</a:t>
            </a:r>
            <a:r>
              <a:rPr lang="en-US">
                <a:solidFill>
                  <a:schemeClr val="tx1"/>
                </a:solidFill>
                <a:latin typeface="Gotham"/>
              </a:rPr>
              <a:t>: Aromatic, Ester, Carboxylic Acid, Amide, Aldehyde, Amine, Ether </a:t>
            </a:r>
          </a:p>
        </p:txBody>
      </p:sp>
      <p:sp>
        <p:nvSpPr>
          <p:cNvPr id="4" name="Rectangle 3">
            <a:extLst>
              <a:ext uri="{FF2B5EF4-FFF2-40B4-BE49-F238E27FC236}">
                <a16:creationId xmlns:a16="http://schemas.microsoft.com/office/drawing/2014/main" id="{3B8D110C-F99E-4C02-477E-4B9E4D658309}"/>
              </a:ext>
            </a:extLst>
          </p:cNvPr>
          <p:cNvSpPr/>
          <p:nvPr/>
        </p:nvSpPr>
        <p:spPr>
          <a:xfrm>
            <a:off x="1898198" y="1332357"/>
            <a:ext cx="1152298" cy="334759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8E20106-3398-C2EE-E3CB-A3C75D373215}"/>
              </a:ext>
            </a:extLst>
          </p:cNvPr>
          <p:cNvSpPr/>
          <p:nvPr/>
        </p:nvSpPr>
        <p:spPr>
          <a:xfrm>
            <a:off x="4241800" y="1332354"/>
            <a:ext cx="1191305" cy="1103665"/>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EC74C-90F9-5A19-EBC9-2F475E43936F}"/>
              </a:ext>
            </a:extLst>
          </p:cNvPr>
          <p:cNvSpPr/>
          <p:nvPr/>
        </p:nvSpPr>
        <p:spPr>
          <a:xfrm>
            <a:off x="578644" y="2470204"/>
            <a:ext cx="1315700" cy="1067055"/>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603006-EE0B-7477-FE43-BE3E8D904789}"/>
              </a:ext>
            </a:extLst>
          </p:cNvPr>
          <p:cNvSpPr/>
          <p:nvPr/>
        </p:nvSpPr>
        <p:spPr>
          <a:xfrm>
            <a:off x="578644" y="1332357"/>
            <a:ext cx="1315700" cy="11378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A91442B-29DA-39B5-B4C2-AEB98DED8B9E}"/>
              </a:ext>
            </a:extLst>
          </p:cNvPr>
          <p:cNvSpPr/>
          <p:nvPr/>
        </p:nvSpPr>
        <p:spPr>
          <a:xfrm>
            <a:off x="578644" y="3537261"/>
            <a:ext cx="1315700" cy="11426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865963-52C9-AB8F-AA06-ED263DD4A504}"/>
              </a:ext>
            </a:extLst>
          </p:cNvPr>
          <p:cNvSpPr/>
          <p:nvPr/>
        </p:nvSpPr>
        <p:spPr>
          <a:xfrm>
            <a:off x="3054351" y="1332355"/>
            <a:ext cx="1187448" cy="33475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F3A9D9A-03F7-58ED-2FBD-05BE59460DCD}"/>
              </a:ext>
            </a:extLst>
          </p:cNvPr>
          <p:cNvSpPr/>
          <p:nvPr/>
        </p:nvSpPr>
        <p:spPr>
          <a:xfrm>
            <a:off x="4245656" y="2436019"/>
            <a:ext cx="1187450" cy="22439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a:extLst>
              <a:ext uri="{FF2B5EF4-FFF2-40B4-BE49-F238E27FC236}">
                <a16:creationId xmlns:a16="http://schemas.microsoft.com/office/drawing/2014/main" id="{EB65A9F4-1CBD-5649-EC20-72874D4E80F3}"/>
              </a:ext>
            </a:extLst>
          </p:cNvPr>
          <p:cNvSpPr txBox="1">
            <a:spLocks/>
          </p:cNvSpPr>
          <p:nvPr/>
        </p:nvSpPr>
        <p:spPr>
          <a:xfrm>
            <a:off x="454076" y="4773977"/>
            <a:ext cx="5032369" cy="341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r>
              <a:rPr lang="en-US" sz="1200" b="1">
                <a:solidFill>
                  <a:schemeClr val="tx1"/>
                </a:solidFill>
                <a:latin typeface="Gotham"/>
              </a:rPr>
              <a:t>Fig 8. </a:t>
            </a:r>
            <a:r>
              <a:rPr lang="en-US" sz="1200" err="1">
                <a:solidFill>
                  <a:schemeClr val="tx1"/>
                </a:solidFill>
                <a:latin typeface="Gotham"/>
              </a:rPr>
              <a:t>P</a:t>
            </a:r>
            <a:r>
              <a:rPr lang="en-US" sz="1200" baseline="30000" err="1">
                <a:solidFill>
                  <a:schemeClr val="tx1"/>
                </a:solidFill>
                <a:latin typeface="Gotham"/>
              </a:rPr>
              <a:t>sat</a:t>
            </a:r>
            <a:r>
              <a:rPr lang="en-US" sz="1200">
                <a:solidFill>
                  <a:schemeClr val="tx1"/>
                </a:solidFill>
                <a:latin typeface="Gotham"/>
              </a:rPr>
              <a:t> Prediction on CHON Scope Group by Functional Group</a:t>
            </a:r>
          </a:p>
        </p:txBody>
      </p:sp>
    </p:spTree>
    <p:extLst>
      <p:ext uri="{BB962C8B-B14F-4D97-AF65-F5344CB8AC3E}">
        <p14:creationId xmlns:p14="http://schemas.microsoft.com/office/powerpoint/2010/main" val="9194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EC9B2-8E74-96D0-03DB-55C23632F680}"/>
              </a:ext>
            </a:extLst>
          </p:cNvPr>
          <p:cNvSpPr>
            <a:spLocks noGrp="1"/>
          </p:cNvSpPr>
          <p:nvPr>
            <p:ph type="sldNum" sz="quarter" idx="10"/>
          </p:nvPr>
        </p:nvSpPr>
        <p:spPr/>
        <p:txBody>
          <a:bodyPr/>
          <a:lstStyle/>
          <a:p>
            <a:fld id="{E8495C6F-F2B9-460A-BCD3-4531F8558E37}" type="slidenum">
              <a:rPr lang="en-US" smtClean="0"/>
              <a:pPr/>
              <a:t>19</a:t>
            </a:fld>
            <a:endParaRPr lang="en-US"/>
          </a:p>
        </p:txBody>
      </p:sp>
      <p:sp>
        <p:nvSpPr>
          <p:cNvPr id="45" name="Rectangle 44">
            <a:extLst>
              <a:ext uri="{FF2B5EF4-FFF2-40B4-BE49-F238E27FC236}">
                <a16:creationId xmlns:a16="http://schemas.microsoft.com/office/drawing/2014/main" id="{FCFB4A7F-698E-C463-492F-DF9233971388}"/>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10">
            <a:extLst>
              <a:ext uri="{FF2B5EF4-FFF2-40B4-BE49-F238E27FC236}">
                <a16:creationId xmlns:a16="http://schemas.microsoft.com/office/drawing/2014/main" id="{8A3205F3-3263-B489-954B-24C9591CD9AC}"/>
              </a:ext>
            </a:extLst>
          </p:cNvPr>
          <p:cNvSpPr txBox="1">
            <a:spLocks/>
          </p:cNvSpPr>
          <p:nvPr/>
        </p:nvSpPr>
        <p:spPr>
          <a:xfrm>
            <a:off x="720000" y="549779"/>
            <a:ext cx="2326533"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Calculation</a:t>
            </a:r>
          </a:p>
        </p:txBody>
      </p:sp>
      <p:sp>
        <p:nvSpPr>
          <p:cNvPr id="47" name="Title 10">
            <a:extLst>
              <a:ext uri="{FF2B5EF4-FFF2-40B4-BE49-F238E27FC236}">
                <a16:creationId xmlns:a16="http://schemas.microsoft.com/office/drawing/2014/main" id="{898F0E9F-1C24-2396-F8B9-328D7D593E1C}"/>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Result</a:t>
            </a:r>
          </a:p>
        </p:txBody>
      </p:sp>
      <p:sp>
        <p:nvSpPr>
          <p:cNvPr id="60" name="TextBox 59">
            <a:extLst>
              <a:ext uri="{FF2B5EF4-FFF2-40B4-BE49-F238E27FC236}">
                <a16:creationId xmlns:a16="http://schemas.microsoft.com/office/drawing/2014/main" id="{E9A55620-D7FE-4383-0CC2-F1E7FE2AB6CF}"/>
              </a:ext>
            </a:extLst>
          </p:cNvPr>
          <p:cNvSpPr txBox="1"/>
          <p:nvPr/>
        </p:nvSpPr>
        <p:spPr>
          <a:xfrm>
            <a:off x="435617" y="2384838"/>
            <a:ext cx="1301678" cy="17402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61" name="Connector: Elbow 14">
            <a:extLst>
              <a:ext uri="{FF2B5EF4-FFF2-40B4-BE49-F238E27FC236}">
                <a16:creationId xmlns:a16="http://schemas.microsoft.com/office/drawing/2014/main" id="{2352813F-4CF6-1589-F726-2CD88BE0B9A6}"/>
              </a:ext>
            </a:extLst>
          </p:cNvPr>
          <p:cNvCxnSpPr>
            <a:cxnSpLocks/>
            <a:stCxn id="62" idx="2"/>
            <a:endCxn id="71"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7D1A385-1D78-7E03-3B1E-29FF8B2BFDA5}"/>
              </a:ext>
            </a:extLst>
          </p:cNvPr>
          <p:cNvSpPr txBox="1"/>
          <p:nvPr/>
        </p:nvSpPr>
        <p:spPr>
          <a:xfrm>
            <a:off x="435620" y="303831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63" name="Connector: Elbow 20">
            <a:extLst>
              <a:ext uri="{FF2B5EF4-FFF2-40B4-BE49-F238E27FC236}">
                <a16:creationId xmlns:a16="http://schemas.microsoft.com/office/drawing/2014/main" id="{F295EB63-ED29-C49B-E075-717C4E5BCE28}"/>
              </a:ext>
            </a:extLst>
          </p:cNvPr>
          <p:cNvCxnSpPr>
            <a:cxnSpLocks/>
            <a:stCxn id="66" idx="2"/>
            <a:endCxn id="62"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710653-E3AD-6AC3-73EB-F6110E1C48D6}"/>
              </a:ext>
            </a:extLst>
          </p:cNvPr>
          <p:cNvSpPr txBox="1">
            <a:spLocks noChangeAspect="1"/>
          </p:cNvSpPr>
          <p:nvPr/>
        </p:nvSpPr>
        <p:spPr>
          <a:xfrm>
            <a:off x="435618" y="167553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65" name="TextBox 64">
            <a:extLst>
              <a:ext uri="{FF2B5EF4-FFF2-40B4-BE49-F238E27FC236}">
                <a16:creationId xmlns:a16="http://schemas.microsoft.com/office/drawing/2014/main" id="{20BE0523-4BB6-3D4F-C130-60F9C02DCFE4}"/>
              </a:ext>
            </a:extLst>
          </p:cNvPr>
          <p:cNvSpPr txBox="1"/>
          <p:nvPr/>
        </p:nvSpPr>
        <p:spPr>
          <a:xfrm>
            <a:off x="435619" y="2047763"/>
            <a:ext cx="1301676"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66" name="TextBox 65">
            <a:extLst>
              <a:ext uri="{FF2B5EF4-FFF2-40B4-BE49-F238E27FC236}">
                <a16:creationId xmlns:a16="http://schemas.microsoft.com/office/drawing/2014/main" id="{2A065F60-4A6B-6F80-EE95-E454DCA15AEC}"/>
              </a:ext>
            </a:extLst>
          </p:cNvPr>
          <p:cNvSpPr txBox="1"/>
          <p:nvPr/>
        </p:nvSpPr>
        <p:spPr>
          <a:xfrm>
            <a:off x="435621" y="2696121"/>
            <a:ext cx="1301679"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67" name="Connector: Elbow 66">
            <a:extLst>
              <a:ext uri="{FF2B5EF4-FFF2-40B4-BE49-F238E27FC236}">
                <a16:creationId xmlns:a16="http://schemas.microsoft.com/office/drawing/2014/main" id="{513CB771-FBED-F130-3E0F-5FDF1AD093E4}"/>
              </a:ext>
            </a:extLst>
          </p:cNvPr>
          <p:cNvCxnSpPr>
            <a:cxnSpLocks/>
            <a:stCxn id="62" idx="3"/>
            <a:endCxn id="72"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48">
            <a:extLst>
              <a:ext uri="{FF2B5EF4-FFF2-40B4-BE49-F238E27FC236}">
                <a16:creationId xmlns:a16="http://schemas.microsoft.com/office/drawing/2014/main" id="{A46BA0F2-900D-D1ED-7E0D-D903E48E4CB7}"/>
              </a:ext>
            </a:extLst>
          </p:cNvPr>
          <p:cNvCxnSpPr>
            <a:cxnSpLocks/>
            <a:stCxn id="64" idx="2"/>
            <a:endCxn id="65"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52">
            <a:extLst>
              <a:ext uri="{FF2B5EF4-FFF2-40B4-BE49-F238E27FC236}">
                <a16:creationId xmlns:a16="http://schemas.microsoft.com/office/drawing/2014/main" id="{2D8551A2-E689-0692-C4FC-3B3BD3026DED}"/>
              </a:ext>
            </a:extLst>
          </p:cNvPr>
          <p:cNvCxnSpPr>
            <a:cxnSpLocks/>
            <a:stCxn id="65" idx="2"/>
            <a:endCxn id="60"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55">
            <a:extLst>
              <a:ext uri="{FF2B5EF4-FFF2-40B4-BE49-F238E27FC236}">
                <a16:creationId xmlns:a16="http://schemas.microsoft.com/office/drawing/2014/main" id="{348281CF-6686-EB9A-87DF-C5B917833749}"/>
              </a:ext>
            </a:extLst>
          </p:cNvPr>
          <p:cNvCxnSpPr>
            <a:cxnSpLocks/>
            <a:stCxn id="60" idx="2"/>
            <a:endCxn id="66"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6771081-4376-6910-BCF1-23D15BD59CBF}"/>
              </a:ext>
            </a:extLst>
          </p:cNvPr>
          <p:cNvSpPr txBox="1"/>
          <p:nvPr/>
        </p:nvSpPr>
        <p:spPr>
          <a:xfrm>
            <a:off x="435619" y="3389330"/>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72" name="TextBox 71">
            <a:extLst>
              <a:ext uri="{FF2B5EF4-FFF2-40B4-BE49-F238E27FC236}">
                <a16:creationId xmlns:a16="http://schemas.microsoft.com/office/drawing/2014/main" id="{475AE577-5119-929A-887E-FFF932B71D8D}"/>
              </a:ext>
            </a:extLst>
          </p:cNvPr>
          <p:cNvSpPr txBox="1"/>
          <p:nvPr/>
        </p:nvSpPr>
        <p:spPr>
          <a:xfrm>
            <a:off x="435617" y="3715202"/>
            <a:ext cx="1301676"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73" name="TextBox 72">
            <a:extLst>
              <a:ext uri="{FF2B5EF4-FFF2-40B4-BE49-F238E27FC236}">
                <a16:creationId xmlns:a16="http://schemas.microsoft.com/office/drawing/2014/main" id="{0472BB21-0226-A925-77E7-176C4F8FAF71}"/>
              </a:ext>
            </a:extLst>
          </p:cNvPr>
          <p:cNvSpPr txBox="1"/>
          <p:nvPr/>
        </p:nvSpPr>
        <p:spPr>
          <a:xfrm>
            <a:off x="430362" y="4050518"/>
            <a:ext cx="1312186" cy="16927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74" name="Connector: Elbow 14">
            <a:extLst>
              <a:ext uri="{FF2B5EF4-FFF2-40B4-BE49-F238E27FC236}">
                <a16:creationId xmlns:a16="http://schemas.microsoft.com/office/drawing/2014/main" id="{C465E04D-D8DB-4360-0ECF-403A010627CE}"/>
              </a:ext>
            </a:extLst>
          </p:cNvPr>
          <p:cNvCxnSpPr>
            <a:cxnSpLocks/>
            <a:stCxn id="71" idx="2"/>
            <a:endCxn id="72"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14">
            <a:extLst>
              <a:ext uri="{FF2B5EF4-FFF2-40B4-BE49-F238E27FC236}">
                <a16:creationId xmlns:a16="http://schemas.microsoft.com/office/drawing/2014/main" id="{61375A6A-6BDD-4296-1AB4-36D9CE7F7AE1}"/>
              </a:ext>
            </a:extLst>
          </p:cNvPr>
          <p:cNvCxnSpPr>
            <a:cxnSpLocks/>
            <a:stCxn id="72" idx="2"/>
            <a:endCxn id="73"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803C751-FBE1-3B8C-2BC6-FEADA7EF8168}"/>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77" name="TextBox 76">
            <a:extLst>
              <a:ext uri="{FF2B5EF4-FFF2-40B4-BE49-F238E27FC236}">
                <a16:creationId xmlns:a16="http://schemas.microsoft.com/office/drawing/2014/main" id="{8315708C-30FC-9C76-64CC-4AF243EDB454}"/>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sp>
        <p:nvSpPr>
          <p:cNvPr id="79" name="TextBox 78">
            <a:extLst>
              <a:ext uri="{FF2B5EF4-FFF2-40B4-BE49-F238E27FC236}">
                <a16:creationId xmlns:a16="http://schemas.microsoft.com/office/drawing/2014/main" id="{8ACA9F96-A55F-F602-776B-2A9BA5B57A6A}"/>
              </a:ext>
            </a:extLst>
          </p:cNvPr>
          <p:cNvSpPr txBox="1"/>
          <p:nvPr/>
        </p:nvSpPr>
        <p:spPr>
          <a:xfrm>
            <a:off x="3367303" y="3967498"/>
            <a:ext cx="4747997" cy="307777"/>
          </a:xfrm>
          <a:prstGeom prst="rect">
            <a:avLst/>
          </a:prstGeom>
          <a:noFill/>
          <a:ln w="12700">
            <a:noFill/>
          </a:ln>
        </p:spPr>
        <p:txBody>
          <a:bodyPr wrap="square">
            <a:spAutoFit/>
          </a:bodyPr>
          <a:lstStyle/>
          <a:p>
            <a:pPr algn="ctr"/>
            <a:r>
              <a:rPr lang="en-US">
                <a:solidFill>
                  <a:schemeClr val="tx1"/>
                </a:solidFill>
                <a:latin typeface="Gotham"/>
              </a:rPr>
              <a:t>Calculate A, B, C for Predicted ln(</a:t>
            </a:r>
            <a:r>
              <a:rPr lang="en-US" err="1">
                <a:solidFill>
                  <a:schemeClr val="tx1"/>
                </a:solidFill>
                <a:latin typeface="Gotham"/>
              </a:rPr>
              <a:t>P</a:t>
            </a:r>
            <a:r>
              <a:rPr lang="en-US" baseline="30000" err="1">
                <a:solidFill>
                  <a:schemeClr val="tx1"/>
                </a:solidFill>
                <a:latin typeface="Gotham"/>
              </a:rPr>
              <a:t>sat</a:t>
            </a:r>
            <a:r>
              <a:rPr lang="en-US">
                <a:solidFill>
                  <a:schemeClr val="tx1"/>
                </a:solidFill>
                <a:latin typeface="Gotham"/>
              </a:rPr>
              <a:t>) </a:t>
            </a:r>
            <a:r>
              <a:rPr lang="en-US" sz="1400">
                <a:solidFill>
                  <a:schemeClr val="tx1"/>
                </a:solidFill>
                <a:latin typeface="Gotham"/>
              </a:rPr>
              <a:t>from the best model</a:t>
            </a:r>
          </a:p>
        </p:txBody>
      </p:sp>
      <p:pic>
        <p:nvPicPr>
          <p:cNvPr id="4" name="Picture 3">
            <a:extLst>
              <a:ext uri="{FF2B5EF4-FFF2-40B4-BE49-F238E27FC236}">
                <a16:creationId xmlns:a16="http://schemas.microsoft.com/office/drawing/2014/main" id="{65976CA5-A5F4-48C4-E50D-A8F1E23DCC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5314" y="1696359"/>
            <a:ext cx="6337381" cy="1455611"/>
          </a:xfrm>
          <a:prstGeom prst="rect">
            <a:avLst/>
          </a:prstGeom>
          <a:noFill/>
        </p:spPr>
      </p:pic>
      <p:pic>
        <p:nvPicPr>
          <p:cNvPr id="5" name="Picture 4">
            <a:extLst>
              <a:ext uri="{FF2B5EF4-FFF2-40B4-BE49-F238E27FC236}">
                <a16:creationId xmlns:a16="http://schemas.microsoft.com/office/drawing/2014/main" id="{0F3F9595-8D9D-600F-2CE0-7909028FAA53}"/>
              </a:ext>
            </a:extLst>
          </p:cNvPr>
          <p:cNvPicPr>
            <a:picLocks noChangeAspect="1"/>
          </p:cNvPicPr>
          <p:nvPr/>
        </p:nvPicPr>
        <p:blipFill>
          <a:blip r:embed="rId4"/>
          <a:stretch>
            <a:fillRect/>
          </a:stretch>
        </p:blipFill>
        <p:spPr>
          <a:xfrm>
            <a:off x="5342817" y="551456"/>
            <a:ext cx="3351991" cy="676656"/>
          </a:xfrm>
          <a:prstGeom prst="rect">
            <a:avLst/>
          </a:prstGeom>
        </p:spPr>
      </p:pic>
      <p:sp>
        <p:nvSpPr>
          <p:cNvPr id="3" name="Subtitle 3">
            <a:extLst>
              <a:ext uri="{FF2B5EF4-FFF2-40B4-BE49-F238E27FC236}">
                <a16:creationId xmlns:a16="http://schemas.microsoft.com/office/drawing/2014/main" id="{DCBC0C8F-B054-FDE8-DCD9-18CFF29EA3E0}"/>
              </a:ext>
            </a:extLst>
          </p:cNvPr>
          <p:cNvSpPr txBox="1">
            <a:spLocks/>
          </p:cNvSpPr>
          <p:nvPr/>
        </p:nvSpPr>
        <p:spPr>
          <a:xfrm>
            <a:off x="4054716" y="3291092"/>
            <a:ext cx="3351991" cy="34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r>
              <a:rPr lang="en-US" b="1">
                <a:solidFill>
                  <a:schemeClr val="tx1"/>
                </a:solidFill>
                <a:latin typeface="Gotham"/>
              </a:rPr>
              <a:t>Fig 9.</a:t>
            </a:r>
            <a:r>
              <a:rPr lang="en-US">
                <a:solidFill>
                  <a:schemeClr val="tx1"/>
                </a:solidFill>
                <a:latin typeface="Gotham"/>
              </a:rPr>
              <a:t> </a:t>
            </a:r>
            <a:r>
              <a:rPr lang="en-US" dirty="0">
                <a:solidFill>
                  <a:schemeClr val="tx1"/>
                </a:solidFill>
                <a:latin typeface="Gotham"/>
              </a:rPr>
              <a:t>Graph Distribution of Antoine Coefficients</a:t>
            </a:r>
          </a:p>
        </p:txBody>
      </p:sp>
    </p:spTree>
    <p:extLst>
      <p:ext uri="{BB962C8B-B14F-4D97-AF65-F5344CB8AC3E}">
        <p14:creationId xmlns:p14="http://schemas.microsoft.com/office/powerpoint/2010/main" val="735048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5D4A9F-7DEB-5D60-45B3-0DC5FCEE99DB}"/>
              </a:ext>
            </a:extLst>
          </p:cNvPr>
          <p:cNvSpPr>
            <a:spLocks noGrp="1"/>
          </p:cNvSpPr>
          <p:nvPr>
            <p:ph type="sldNum" sz="quarter" idx="10"/>
          </p:nvPr>
        </p:nvSpPr>
        <p:spPr/>
        <p:txBody>
          <a:bodyPr/>
          <a:lstStyle/>
          <a:p>
            <a:fld id="{E8495C6F-F2B9-460A-BCD3-4531F8558E37}" type="slidenum">
              <a:rPr lang="en-US" smtClean="0"/>
              <a:pPr/>
              <a:t>2</a:t>
            </a:fld>
            <a:endParaRPr lang="en-US"/>
          </a:p>
        </p:txBody>
      </p:sp>
      <p:sp>
        <p:nvSpPr>
          <p:cNvPr id="11" name="Title 10">
            <a:extLst>
              <a:ext uri="{FF2B5EF4-FFF2-40B4-BE49-F238E27FC236}">
                <a16:creationId xmlns:a16="http://schemas.microsoft.com/office/drawing/2014/main" id="{7AE23377-AE82-33E2-2B8E-5C5D64ED01E8}"/>
              </a:ext>
            </a:extLst>
          </p:cNvPr>
          <p:cNvSpPr>
            <a:spLocks noGrp="1"/>
          </p:cNvSpPr>
          <p:nvPr>
            <p:ph type="title" idx="4294967295"/>
          </p:nvPr>
        </p:nvSpPr>
        <p:spPr>
          <a:xfrm>
            <a:off x="723265" y="426112"/>
            <a:ext cx="4727135" cy="668338"/>
          </a:xfrm>
        </p:spPr>
        <p:txBody>
          <a:bodyPr anchor="ctr"/>
          <a:lstStyle/>
          <a:p>
            <a:r>
              <a:rPr lang="en-US" sz="3600" b="1">
                <a:solidFill>
                  <a:schemeClr val="tx1"/>
                </a:solidFill>
                <a:latin typeface="Gotham"/>
              </a:rPr>
              <a:t>Table of contents</a:t>
            </a:r>
          </a:p>
        </p:txBody>
      </p:sp>
      <p:sp>
        <p:nvSpPr>
          <p:cNvPr id="2" name="Rectangle 1">
            <a:extLst>
              <a:ext uri="{FF2B5EF4-FFF2-40B4-BE49-F238E27FC236}">
                <a16:creationId xmlns:a16="http://schemas.microsoft.com/office/drawing/2014/main" id="{2862DD9A-19B4-E1E6-65B3-DBA84CF6CB9E}"/>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3">
            <a:extLst>
              <a:ext uri="{FF2B5EF4-FFF2-40B4-BE49-F238E27FC236}">
                <a16:creationId xmlns:a16="http://schemas.microsoft.com/office/drawing/2014/main" id="{FD2E19E8-935B-CFCF-B836-F5DBFC853438}"/>
              </a:ext>
            </a:extLst>
          </p:cNvPr>
          <p:cNvSpPr/>
          <p:nvPr/>
        </p:nvSpPr>
        <p:spPr>
          <a:xfrm>
            <a:off x="3142480" y="1262088"/>
            <a:ext cx="3324688" cy="668339"/>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rgbClr val="004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a:spcBef>
                <a:spcPct val="0"/>
              </a:spcBef>
              <a:spcAft>
                <a:spcPct val="0"/>
              </a:spcAft>
            </a:pPr>
            <a:r>
              <a:rPr lang="en-US" altLang="zh-CN" sz="1800" b="1" i="0" noProof="1">
                <a:solidFill>
                  <a:schemeClr val="tx1"/>
                </a:solidFill>
                <a:latin typeface="Gotham"/>
                <a:ea typeface="微软雅黑" panose="020B0503020204020204" pitchFamily="34" charset="-122"/>
                <a:sym typeface="Arial" panose="020B0604020202020204" pitchFamily="34" charset="0"/>
              </a:rPr>
              <a:t>Introduction</a:t>
            </a:r>
          </a:p>
        </p:txBody>
      </p:sp>
      <p:grpSp>
        <p:nvGrpSpPr>
          <p:cNvPr id="33" name="Group 32">
            <a:extLst>
              <a:ext uri="{FF2B5EF4-FFF2-40B4-BE49-F238E27FC236}">
                <a16:creationId xmlns:a16="http://schemas.microsoft.com/office/drawing/2014/main" id="{A67B059F-D213-EEB5-EDE8-31B1617E7425}"/>
              </a:ext>
            </a:extLst>
          </p:cNvPr>
          <p:cNvGrpSpPr/>
          <p:nvPr/>
        </p:nvGrpSpPr>
        <p:grpSpPr>
          <a:xfrm>
            <a:off x="2139160" y="1997894"/>
            <a:ext cx="741426" cy="668339"/>
            <a:chOff x="1674586" y="1946275"/>
            <a:chExt cx="741426" cy="668339"/>
          </a:xfrm>
        </p:grpSpPr>
        <p:sp>
          <p:nvSpPr>
            <p:cNvPr id="24" name="Freeform 5">
              <a:extLst>
                <a:ext uri="{FF2B5EF4-FFF2-40B4-BE49-F238E27FC236}">
                  <a16:creationId xmlns:a16="http://schemas.microsoft.com/office/drawing/2014/main" id="{FC2C0E96-DA8E-25A8-7F92-5CFE2618FE7A}"/>
                </a:ext>
              </a:extLst>
            </p:cNvPr>
            <p:cNvSpPr/>
            <p:nvPr/>
          </p:nvSpPr>
          <p:spPr>
            <a:xfrm>
              <a:off x="1674586" y="1946275"/>
              <a:ext cx="741426" cy="668339"/>
            </a:xfrm>
            <a:custGeom>
              <a:avLst/>
              <a:gdLst/>
              <a:ahLst/>
              <a:cxnLst>
                <a:cxn ang="0">
                  <a:pos x="1136759" y="1235640"/>
                </a:cxn>
                <a:cxn ang="0">
                  <a:pos x="1086025" y="1286346"/>
                </a:cxn>
                <a:cxn ang="0">
                  <a:pos x="1013623" y="1305028"/>
                </a:cxn>
                <a:cxn ang="0">
                  <a:pos x="431239" y="1305028"/>
                </a:cxn>
                <a:cxn ang="0">
                  <a:pos x="362008" y="1286346"/>
                </a:cxn>
                <a:cxn ang="0">
                  <a:pos x="311274" y="1235106"/>
                </a:cxn>
                <a:cxn ang="0">
                  <a:pos x="19025" y="723770"/>
                </a:cxn>
                <a:cxn ang="0">
                  <a:pos x="0" y="652781"/>
                </a:cxn>
                <a:cxn ang="0">
                  <a:pos x="19025" y="581257"/>
                </a:cxn>
                <a:cxn ang="0">
                  <a:pos x="310217" y="72056"/>
                </a:cxn>
                <a:cxn ang="0">
                  <a:pos x="362008" y="19748"/>
                </a:cxn>
                <a:cxn ang="0">
                  <a:pos x="428068" y="533"/>
                </a:cxn>
                <a:cxn ang="0">
                  <a:pos x="1012566" y="533"/>
                </a:cxn>
                <a:cxn ang="0">
                  <a:pos x="1086025" y="19748"/>
                </a:cxn>
                <a:cxn ang="0">
                  <a:pos x="1136759" y="70455"/>
                </a:cxn>
                <a:cxn ang="0">
                  <a:pos x="1427951" y="579656"/>
                </a:cxn>
                <a:cxn ang="0">
                  <a:pos x="1448034" y="652781"/>
                </a:cxn>
                <a:cxn ang="0">
                  <a:pos x="1427423" y="726439"/>
                </a:cxn>
                <a:cxn ang="0">
                  <a:pos x="1136759" y="1235640"/>
                </a:cxn>
              </a:cxnLst>
              <a:rect l="0" t="0" r="0" b="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2060"/>
            </a:solidFill>
            <a:ln w="9525">
              <a:noFill/>
            </a:ln>
          </p:spPr>
          <p:txBody>
            <a:bodyPr/>
            <a:lstStyle/>
            <a:p>
              <a:pPr defTabSz="866943" fontAlgn="base">
                <a:spcBef>
                  <a:spcPct val="0"/>
                </a:spcBef>
                <a:spcAft>
                  <a:spcPct val="0"/>
                </a:spcAft>
              </a:pPr>
              <a:endParaRPr lang="zh-CN" altLang="en-US" sz="1707" i="0">
                <a:solidFill>
                  <a:prstClr val="black"/>
                </a:solidFill>
                <a:ea typeface="微软雅黑" panose="020B0503020204020204" pitchFamily="34" charset="-122"/>
                <a:sym typeface="Arial" panose="020B0604020202020204" pitchFamily="34" charset="0"/>
              </a:endParaRPr>
            </a:p>
          </p:txBody>
        </p:sp>
        <p:sp>
          <p:nvSpPr>
            <p:cNvPr id="25" name="Title 13">
              <a:extLst>
                <a:ext uri="{FF2B5EF4-FFF2-40B4-BE49-F238E27FC236}">
                  <a16:creationId xmlns:a16="http://schemas.microsoft.com/office/drawing/2014/main" id="{ED6D82D4-A0DC-7F3C-0E0E-CBE2DD0A8AEB}"/>
                </a:ext>
              </a:extLst>
            </p:cNvPr>
            <p:cNvSpPr txBox="1">
              <a:spLocks/>
            </p:cNvSpPr>
            <p:nvPr/>
          </p:nvSpPr>
          <p:spPr>
            <a:xfrm>
              <a:off x="1674586" y="2064545"/>
              <a:ext cx="741426" cy="43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pPr algn="ctr"/>
              <a:r>
                <a:rPr lang="en-US" sz="2400" b="1">
                  <a:solidFill>
                    <a:schemeClr val="bg1"/>
                  </a:solidFill>
                  <a:latin typeface="Gotham"/>
                </a:rPr>
                <a:t>2</a:t>
              </a:r>
            </a:p>
          </p:txBody>
        </p:sp>
      </p:grpSp>
      <p:grpSp>
        <p:nvGrpSpPr>
          <p:cNvPr id="34" name="Group 33">
            <a:extLst>
              <a:ext uri="{FF2B5EF4-FFF2-40B4-BE49-F238E27FC236}">
                <a16:creationId xmlns:a16="http://schemas.microsoft.com/office/drawing/2014/main" id="{1C0E4445-61CB-7C64-20F4-2DA13E365F80}"/>
              </a:ext>
            </a:extLst>
          </p:cNvPr>
          <p:cNvGrpSpPr/>
          <p:nvPr/>
        </p:nvGrpSpPr>
        <p:grpSpPr>
          <a:xfrm>
            <a:off x="2139160" y="2728937"/>
            <a:ext cx="741426" cy="668339"/>
            <a:chOff x="1674586" y="2677318"/>
            <a:chExt cx="741426" cy="668339"/>
          </a:xfrm>
        </p:grpSpPr>
        <p:sp>
          <p:nvSpPr>
            <p:cNvPr id="26" name="Freeform 5">
              <a:extLst>
                <a:ext uri="{FF2B5EF4-FFF2-40B4-BE49-F238E27FC236}">
                  <a16:creationId xmlns:a16="http://schemas.microsoft.com/office/drawing/2014/main" id="{D15BDB33-767E-75B9-A41A-3A00D90A4D3A}"/>
                </a:ext>
              </a:extLst>
            </p:cNvPr>
            <p:cNvSpPr/>
            <p:nvPr/>
          </p:nvSpPr>
          <p:spPr>
            <a:xfrm>
              <a:off x="1674586" y="2677318"/>
              <a:ext cx="741426" cy="668339"/>
            </a:xfrm>
            <a:custGeom>
              <a:avLst/>
              <a:gdLst/>
              <a:ahLst/>
              <a:cxnLst>
                <a:cxn ang="0">
                  <a:pos x="1136759" y="1235640"/>
                </a:cxn>
                <a:cxn ang="0">
                  <a:pos x="1086025" y="1286346"/>
                </a:cxn>
                <a:cxn ang="0">
                  <a:pos x="1013623" y="1305028"/>
                </a:cxn>
                <a:cxn ang="0">
                  <a:pos x="431239" y="1305028"/>
                </a:cxn>
                <a:cxn ang="0">
                  <a:pos x="362008" y="1286346"/>
                </a:cxn>
                <a:cxn ang="0">
                  <a:pos x="311274" y="1235106"/>
                </a:cxn>
                <a:cxn ang="0">
                  <a:pos x="19025" y="723770"/>
                </a:cxn>
                <a:cxn ang="0">
                  <a:pos x="0" y="652781"/>
                </a:cxn>
                <a:cxn ang="0">
                  <a:pos x="19025" y="581257"/>
                </a:cxn>
                <a:cxn ang="0">
                  <a:pos x="310217" y="72056"/>
                </a:cxn>
                <a:cxn ang="0">
                  <a:pos x="362008" y="19748"/>
                </a:cxn>
                <a:cxn ang="0">
                  <a:pos x="428068" y="533"/>
                </a:cxn>
                <a:cxn ang="0">
                  <a:pos x="1012566" y="533"/>
                </a:cxn>
                <a:cxn ang="0">
                  <a:pos x="1086025" y="19748"/>
                </a:cxn>
                <a:cxn ang="0">
                  <a:pos x="1136759" y="70455"/>
                </a:cxn>
                <a:cxn ang="0">
                  <a:pos x="1427951" y="579656"/>
                </a:cxn>
                <a:cxn ang="0">
                  <a:pos x="1448034" y="652781"/>
                </a:cxn>
                <a:cxn ang="0">
                  <a:pos x="1427423" y="726439"/>
                </a:cxn>
                <a:cxn ang="0">
                  <a:pos x="1136759" y="1235640"/>
                </a:cxn>
              </a:cxnLst>
              <a:rect l="0" t="0" r="0" b="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2060"/>
            </a:solidFill>
            <a:ln w="9525">
              <a:noFill/>
            </a:ln>
          </p:spPr>
          <p:txBody>
            <a:bodyPr/>
            <a:lstStyle/>
            <a:p>
              <a:pPr defTabSz="866943" fontAlgn="base">
                <a:spcBef>
                  <a:spcPct val="0"/>
                </a:spcBef>
                <a:spcAft>
                  <a:spcPct val="0"/>
                </a:spcAft>
              </a:pPr>
              <a:endParaRPr lang="zh-CN" altLang="en-US" sz="1707" i="0">
                <a:solidFill>
                  <a:prstClr val="black"/>
                </a:solidFill>
                <a:ea typeface="微软雅黑" panose="020B0503020204020204" pitchFamily="34" charset="-122"/>
                <a:sym typeface="Arial" panose="020B0604020202020204" pitchFamily="34" charset="0"/>
              </a:endParaRPr>
            </a:p>
          </p:txBody>
        </p:sp>
        <p:sp>
          <p:nvSpPr>
            <p:cNvPr id="27" name="Title 13">
              <a:extLst>
                <a:ext uri="{FF2B5EF4-FFF2-40B4-BE49-F238E27FC236}">
                  <a16:creationId xmlns:a16="http://schemas.microsoft.com/office/drawing/2014/main" id="{E70F9A2C-392F-B1C9-6035-0E1F1B14970B}"/>
                </a:ext>
              </a:extLst>
            </p:cNvPr>
            <p:cNvSpPr txBox="1">
              <a:spLocks/>
            </p:cNvSpPr>
            <p:nvPr/>
          </p:nvSpPr>
          <p:spPr>
            <a:xfrm>
              <a:off x="1674586" y="2795588"/>
              <a:ext cx="741426" cy="43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pPr algn="ctr"/>
              <a:r>
                <a:rPr lang="en-US" sz="2400" b="1">
                  <a:solidFill>
                    <a:schemeClr val="bg1"/>
                  </a:solidFill>
                  <a:latin typeface="Gotham"/>
                </a:rPr>
                <a:t>3</a:t>
              </a:r>
            </a:p>
          </p:txBody>
        </p:sp>
      </p:grpSp>
      <p:grpSp>
        <p:nvGrpSpPr>
          <p:cNvPr id="35" name="Group 34">
            <a:extLst>
              <a:ext uri="{FF2B5EF4-FFF2-40B4-BE49-F238E27FC236}">
                <a16:creationId xmlns:a16="http://schemas.microsoft.com/office/drawing/2014/main" id="{688CBDE5-87B0-684B-8893-E2B6CC035A44}"/>
              </a:ext>
            </a:extLst>
          </p:cNvPr>
          <p:cNvGrpSpPr/>
          <p:nvPr/>
        </p:nvGrpSpPr>
        <p:grpSpPr>
          <a:xfrm>
            <a:off x="2139160" y="3459980"/>
            <a:ext cx="741426" cy="668339"/>
            <a:chOff x="1674586" y="3408361"/>
            <a:chExt cx="741426" cy="668339"/>
          </a:xfrm>
        </p:grpSpPr>
        <p:sp>
          <p:nvSpPr>
            <p:cNvPr id="28" name="Freeform 5">
              <a:extLst>
                <a:ext uri="{FF2B5EF4-FFF2-40B4-BE49-F238E27FC236}">
                  <a16:creationId xmlns:a16="http://schemas.microsoft.com/office/drawing/2014/main" id="{EA96ABE9-36B0-B4F3-2BD2-4CDD5782A5CB}"/>
                </a:ext>
              </a:extLst>
            </p:cNvPr>
            <p:cNvSpPr/>
            <p:nvPr/>
          </p:nvSpPr>
          <p:spPr>
            <a:xfrm>
              <a:off x="1674586" y="3408361"/>
              <a:ext cx="741426" cy="668339"/>
            </a:xfrm>
            <a:custGeom>
              <a:avLst/>
              <a:gdLst/>
              <a:ahLst/>
              <a:cxnLst>
                <a:cxn ang="0">
                  <a:pos x="1136759" y="1235640"/>
                </a:cxn>
                <a:cxn ang="0">
                  <a:pos x="1086025" y="1286346"/>
                </a:cxn>
                <a:cxn ang="0">
                  <a:pos x="1013623" y="1305028"/>
                </a:cxn>
                <a:cxn ang="0">
                  <a:pos x="431239" y="1305028"/>
                </a:cxn>
                <a:cxn ang="0">
                  <a:pos x="362008" y="1286346"/>
                </a:cxn>
                <a:cxn ang="0">
                  <a:pos x="311274" y="1235106"/>
                </a:cxn>
                <a:cxn ang="0">
                  <a:pos x="19025" y="723770"/>
                </a:cxn>
                <a:cxn ang="0">
                  <a:pos x="0" y="652781"/>
                </a:cxn>
                <a:cxn ang="0">
                  <a:pos x="19025" y="581257"/>
                </a:cxn>
                <a:cxn ang="0">
                  <a:pos x="310217" y="72056"/>
                </a:cxn>
                <a:cxn ang="0">
                  <a:pos x="362008" y="19748"/>
                </a:cxn>
                <a:cxn ang="0">
                  <a:pos x="428068" y="533"/>
                </a:cxn>
                <a:cxn ang="0">
                  <a:pos x="1012566" y="533"/>
                </a:cxn>
                <a:cxn ang="0">
                  <a:pos x="1086025" y="19748"/>
                </a:cxn>
                <a:cxn ang="0">
                  <a:pos x="1136759" y="70455"/>
                </a:cxn>
                <a:cxn ang="0">
                  <a:pos x="1427951" y="579656"/>
                </a:cxn>
                <a:cxn ang="0">
                  <a:pos x="1448034" y="652781"/>
                </a:cxn>
                <a:cxn ang="0">
                  <a:pos x="1427423" y="726439"/>
                </a:cxn>
                <a:cxn ang="0">
                  <a:pos x="1136759" y="1235640"/>
                </a:cxn>
              </a:cxnLst>
              <a:rect l="0" t="0" r="0" b="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2060"/>
            </a:solidFill>
            <a:ln w="9525">
              <a:noFill/>
            </a:ln>
          </p:spPr>
          <p:txBody>
            <a:bodyPr/>
            <a:lstStyle/>
            <a:p>
              <a:pPr defTabSz="866943" fontAlgn="base">
                <a:spcBef>
                  <a:spcPct val="0"/>
                </a:spcBef>
                <a:spcAft>
                  <a:spcPct val="0"/>
                </a:spcAft>
              </a:pPr>
              <a:endParaRPr lang="zh-CN" altLang="en-US" sz="1707" i="0">
                <a:solidFill>
                  <a:prstClr val="black"/>
                </a:solidFill>
                <a:ea typeface="微软雅黑" panose="020B0503020204020204" pitchFamily="34" charset="-122"/>
                <a:sym typeface="Arial" panose="020B0604020202020204" pitchFamily="34" charset="0"/>
              </a:endParaRPr>
            </a:p>
          </p:txBody>
        </p:sp>
        <p:sp>
          <p:nvSpPr>
            <p:cNvPr id="29" name="Title 13">
              <a:extLst>
                <a:ext uri="{FF2B5EF4-FFF2-40B4-BE49-F238E27FC236}">
                  <a16:creationId xmlns:a16="http://schemas.microsoft.com/office/drawing/2014/main" id="{90E75C0C-1A99-129C-9FAB-54CC1C71A91C}"/>
                </a:ext>
              </a:extLst>
            </p:cNvPr>
            <p:cNvSpPr txBox="1">
              <a:spLocks/>
            </p:cNvSpPr>
            <p:nvPr/>
          </p:nvSpPr>
          <p:spPr>
            <a:xfrm>
              <a:off x="1674586" y="3526631"/>
              <a:ext cx="741426" cy="43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pPr algn="ctr"/>
              <a:r>
                <a:rPr lang="en-US" sz="2400" b="1">
                  <a:solidFill>
                    <a:schemeClr val="bg1"/>
                  </a:solidFill>
                  <a:latin typeface="Gotham"/>
                </a:rPr>
                <a:t>4</a:t>
              </a:r>
            </a:p>
          </p:txBody>
        </p:sp>
      </p:grpSp>
      <p:sp>
        <p:nvSpPr>
          <p:cNvPr id="30" name="矩形 3">
            <a:extLst>
              <a:ext uri="{FF2B5EF4-FFF2-40B4-BE49-F238E27FC236}">
                <a16:creationId xmlns:a16="http://schemas.microsoft.com/office/drawing/2014/main" id="{1C69F63E-509D-41F6-9F58-C11AF8B1EC42}"/>
              </a:ext>
            </a:extLst>
          </p:cNvPr>
          <p:cNvSpPr/>
          <p:nvPr/>
        </p:nvSpPr>
        <p:spPr>
          <a:xfrm>
            <a:off x="3142480" y="2003657"/>
            <a:ext cx="3324688" cy="668339"/>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rgbClr val="004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a:spcBef>
                <a:spcPct val="0"/>
              </a:spcBef>
              <a:spcAft>
                <a:spcPct val="0"/>
              </a:spcAft>
            </a:pPr>
            <a:r>
              <a:rPr lang="en-US" altLang="zh-CN" sz="1800" b="1" noProof="1">
                <a:solidFill>
                  <a:schemeClr val="tx1"/>
                </a:solidFill>
                <a:latin typeface="Gotham"/>
                <a:ea typeface="微软雅黑" panose="020B0503020204020204" pitchFamily="34" charset="-122"/>
                <a:sym typeface="Arial" panose="020B0604020202020204" pitchFamily="34" charset="0"/>
              </a:rPr>
              <a:t>Methodology</a:t>
            </a:r>
          </a:p>
        </p:txBody>
      </p:sp>
      <p:sp>
        <p:nvSpPr>
          <p:cNvPr id="31" name="矩形 3">
            <a:extLst>
              <a:ext uri="{FF2B5EF4-FFF2-40B4-BE49-F238E27FC236}">
                <a16:creationId xmlns:a16="http://schemas.microsoft.com/office/drawing/2014/main" id="{1FD96463-0826-73F5-4471-AE0E618B52A0}"/>
              </a:ext>
            </a:extLst>
          </p:cNvPr>
          <p:cNvSpPr/>
          <p:nvPr/>
        </p:nvSpPr>
        <p:spPr>
          <a:xfrm>
            <a:off x="3142480" y="2728937"/>
            <a:ext cx="3324688" cy="668339"/>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rgbClr val="004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a:spcBef>
                <a:spcPct val="0"/>
              </a:spcBef>
              <a:spcAft>
                <a:spcPct val="0"/>
              </a:spcAft>
            </a:pPr>
            <a:r>
              <a:rPr lang="en-US" altLang="zh-CN" sz="1800" b="1" i="0" noProof="1">
                <a:solidFill>
                  <a:schemeClr val="tx1"/>
                </a:solidFill>
                <a:latin typeface="Gotham"/>
                <a:ea typeface="微软雅黑" panose="020B0503020204020204" pitchFamily="34" charset="-122"/>
                <a:sym typeface="Arial" panose="020B0604020202020204" pitchFamily="34" charset="0"/>
              </a:rPr>
              <a:t>Result</a:t>
            </a:r>
            <a:endParaRPr lang="zh-CN" altLang="en-US" sz="1707" b="1" i="0" noProof="1">
              <a:solidFill>
                <a:schemeClr val="tx1"/>
              </a:solidFill>
              <a:latin typeface="Gotham"/>
              <a:ea typeface="微软雅黑" panose="020B0503020204020204" pitchFamily="34" charset="-122"/>
              <a:sym typeface="Arial" panose="020B0604020202020204" pitchFamily="34" charset="0"/>
            </a:endParaRPr>
          </a:p>
        </p:txBody>
      </p:sp>
      <p:sp>
        <p:nvSpPr>
          <p:cNvPr id="32" name="矩形 3">
            <a:extLst>
              <a:ext uri="{FF2B5EF4-FFF2-40B4-BE49-F238E27FC236}">
                <a16:creationId xmlns:a16="http://schemas.microsoft.com/office/drawing/2014/main" id="{5A31EA61-8F58-AC9B-A929-040601BAD2F7}"/>
              </a:ext>
            </a:extLst>
          </p:cNvPr>
          <p:cNvSpPr/>
          <p:nvPr/>
        </p:nvSpPr>
        <p:spPr>
          <a:xfrm>
            <a:off x="3142480" y="3459979"/>
            <a:ext cx="3324688" cy="668339"/>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rgbClr val="004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a:spcBef>
                <a:spcPct val="0"/>
              </a:spcBef>
              <a:spcAft>
                <a:spcPct val="0"/>
              </a:spcAft>
            </a:pPr>
            <a:r>
              <a:rPr lang="en-US" altLang="zh-CN" sz="1800" b="1" i="0" noProof="1">
                <a:solidFill>
                  <a:schemeClr val="tx1"/>
                </a:solidFill>
                <a:latin typeface="Gotham"/>
                <a:ea typeface="微软雅黑" panose="020B0503020204020204" pitchFamily="34" charset="-122"/>
                <a:sym typeface="Arial" panose="020B0604020202020204" pitchFamily="34" charset="0"/>
              </a:rPr>
              <a:t>Conclusion</a:t>
            </a:r>
            <a:endParaRPr lang="zh-CN" altLang="en-US" sz="1707" b="1" i="0" noProof="1">
              <a:solidFill>
                <a:schemeClr val="tx1"/>
              </a:solidFill>
              <a:latin typeface="Gotham"/>
              <a:ea typeface="微软雅黑" panose="020B0503020204020204" pitchFamily="34" charset="-122"/>
              <a:sym typeface="Arial" panose="020B0604020202020204" pitchFamily="34" charset="0"/>
            </a:endParaRPr>
          </a:p>
        </p:txBody>
      </p:sp>
      <p:grpSp>
        <p:nvGrpSpPr>
          <p:cNvPr id="40" name="Group 39">
            <a:extLst>
              <a:ext uri="{FF2B5EF4-FFF2-40B4-BE49-F238E27FC236}">
                <a16:creationId xmlns:a16="http://schemas.microsoft.com/office/drawing/2014/main" id="{1513A773-DEB5-1815-1E10-6F78D1D5B4E3}"/>
              </a:ext>
            </a:extLst>
          </p:cNvPr>
          <p:cNvGrpSpPr/>
          <p:nvPr/>
        </p:nvGrpSpPr>
        <p:grpSpPr>
          <a:xfrm>
            <a:off x="2139160" y="1262087"/>
            <a:ext cx="741426" cy="668339"/>
            <a:chOff x="1674586" y="1210468"/>
            <a:chExt cx="741426" cy="668339"/>
          </a:xfrm>
        </p:grpSpPr>
        <p:sp>
          <p:nvSpPr>
            <p:cNvPr id="38" name="Freeform 5">
              <a:extLst>
                <a:ext uri="{FF2B5EF4-FFF2-40B4-BE49-F238E27FC236}">
                  <a16:creationId xmlns:a16="http://schemas.microsoft.com/office/drawing/2014/main" id="{0AC17683-5656-73D2-E620-340AC647BC33}"/>
                </a:ext>
              </a:extLst>
            </p:cNvPr>
            <p:cNvSpPr/>
            <p:nvPr/>
          </p:nvSpPr>
          <p:spPr>
            <a:xfrm>
              <a:off x="1674586" y="1210468"/>
              <a:ext cx="741426" cy="668339"/>
            </a:xfrm>
            <a:custGeom>
              <a:avLst/>
              <a:gdLst/>
              <a:ahLst/>
              <a:cxnLst>
                <a:cxn ang="0">
                  <a:pos x="1136759" y="1235640"/>
                </a:cxn>
                <a:cxn ang="0">
                  <a:pos x="1086025" y="1286346"/>
                </a:cxn>
                <a:cxn ang="0">
                  <a:pos x="1013623" y="1305028"/>
                </a:cxn>
                <a:cxn ang="0">
                  <a:pos x="431239" y="1305028"/>
                </a:cxn>
                <a:cxn ang="0">
                  <a:pos x="362008" y="1286346"/>
                </a:cxn>
                <a:cxn ang="0">
                  <a:pos x="311274" y="1235106"/>
                </a:cxn>
                <a:cxn ang="0">
                  <a:pos x="19025" y="723770"/>
                </a:cxn>
                <a:cxn ang="0">
                  <a:pos x="0" y="652781"/>
                </a:cxn>
                <a:cxn ang="0">
                  <a:pos x="19025" y="581257"/>
                </a:cxn>
                <a:cxn ang="0">
                  <a:pos x="310217" y="72056"/>
                </a:cxn>
                <a:cxn ang="0">
                  <a:pos x="362008" y="19748"/>
                </a:cxn>
                <a:cxn ang="0">
                  <a:pos x="428068" y="533"/>
                </a:cxn>
                <a:cxn ang="0">
                  <a:pos x="1012566" y="533"/>
                </a:cxn>
                <a:cxn ang="0">
                  <a:pos x="1086025" y="19748"/>
                </a:cxn>
                <a:cxn ang="0">
                  <a:pos x="1136759" y="70455"/>
                </a:cxn>
                <a:cxn ang="0">
                  <a:pos x="1427951" y="579656"/>
                </a:cxn>
                <a:cxn ang="0">
                  <a:pos x="1448034" y="652781"/>
                </a:cxn>
                <a:cxn ang="0">
                  <a:pos x="1427423" y="726439"/>
                </a:cxn>
                <a:cxn ang="0">
                  <a:pos x="1136759" y="1235640"/>
                </a:cxn>
              </a:cxnLst>
              <a:rect l="0" t="0" r="0" b="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2060"/>
            </a:solidFill>
            <a:ln w="9525">
              <a:noFill/>
            </a:ln>
          </p:spPr>
          <p:txBody>
            <a:bodyPr/>
            <a:lstStyle/>
            <a:p>
              <a:pPr defTabSz="866943" fontAlgn="base">
                <a:spcBef>
                  <a:spcPct val="0"/>
                </a:spcBef>
                <a:spcAft>
                  <a:spcPct val="0"/>
                </a:spcAft>
              </a:pPr>
              <a:endParaRPr lang="zh-CN" altLang="en-US" sz="1707" i="0">
                <a:solidFill>
                  <a:prstClr val="black"/>
                </a:solidFill>
                <a:ea typeface="微软雅黑" panose="020B0503020204020204" pitchFamily="34" charset="-122"/>
                <a:sym typeface="Arial" panose="020B0604020202020204" pitchFamily="34" charset="0"/>
              </a:endParaRPr>
            </a:p>
          </p:txBody>
        </p:sp>
        <p:sp>
          <p:nvSpPr>
            <p:cNvPr id="39" name="Title 13">
              <a:extLst>
                <a:ext uri="{FF2B5EF4-FFF2-40B4-BE49-F238E27FC236}">
                  <a16:creationId xmlns:a16="http://schemas.microsoft.com/office/drawing/2014/main" id="{A400BCF8-D80F-B113-2255-897CA29489CB}"/>
                </a:ext>
              </a:extLst>
            </p:cNvPr>
            <p:cNvSpPr txBox="1">
              <a:spLocks/>
            </p:cNvSpPr>
            <p:nvPr/>
          </p:nvSpPr>
          <p:spPr>
            <a:xfrm>
              <a:off x="1674586" y="1328738"/>
              <a:ext cx="741426" cy="43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pPr algn="ctr"/>
              <a:r>
                <a:rPr lang="en-US" sz="2400" b="1">
                  <a:solidFill>
                    <a:schemeClr val="bg1"/>
                  </a:solidFill>
                  <a:latin typeface="Gotham"/>
                </a:rPr>
                <a:t>1</a:t>
              </a:r>
            </a:p>
          </p:txBody>
        </p:sp>
      </p:grpSp>
    </p:spTree>
    <p:extLst>
      <p:ext uri="{BB962C8B-B14F-4D97-AF65-F5344CB8AC3E}">
        <p14:creationId xmlns:p14="http://schemas.microsoft.com/office/powerpoint/2010/main" val="368466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F9C5D3-4322-55B4-491D-F2194195FFCE}"/>
              </a:ext>
            </a:extLst>
          </p:cNvPr>
          <p:cNvSpPr>
            <a:spLocks noGrp="1"/>
          </p:cNvSpPr>
          <p:nvPr>
            <p:ph type="sldNum" sz="quarter" idx="10"/>
          </p:nvPr>
        </p:nvSpPr>
        <p:spPr/>
        <p:txBody>
          <a:bodyPr/>
          <a:lstStyle/>
          <a:p>
            <a:fld id="{E8495C6F-F2B9-460A-BCD3-4531F8558E37}" type="slidenum">
              <a:rPr lang="en-US" smtClean="0"/>
              <a:pPr/>
              <a:t>20</a:t>
            </a:fld>
            <a:endParaRPr lang="en-US"/>
          </a:p>
        </p:txBody>
      </p:sp>
      <p:graphicFrame>
        <p:nvGraphicFramePr>
          <p:cNvPr id="3" name="Table 2">
            <a:extLst>
              <a:ext uri="{FF2B5EF4-FFF2-40B4-BE49-F238E27FC236}">
                <a16:creationId xmlns:a16="http://schemas.microsoft.com/office/drawing/2014/main" id="{DF91B029-7C9A-76B3-0BEE-38AAE4336182}"/>
              </a:ext>
            </a:extLst>
          </p:cNvPr>
          <p:cNvGraphicFramePr>
            <a:graphicFrameLocks noGrp="1"/>
          </p:cNvGraphicFramePr>
          <p:nvPr>
            <p:extLst>
              <p:ext uri="{D42A27DB-BD31-4B8C-83A1-F6EECF244321}">
                <p14:modId xmlns:p14="http://schemas.microsoft.com/office/powerpoint/2010/main" val="2907811984"/>
              </p:ext>
            </p:extLst>
          </p:nvPr>
        </p:nvGraphicFramePr>
        <p:xfrm>
          <a:off x="3577807" y="1571759"/>
          <a:ext cx="5333792" cy="1874626"/>
        </p:xfrm>
        <a:graphic>
          <a:graphicData uri="http://schemas.openxmlformats.org/drawingml/2006/table">
            <a:tbl>
              <a:tblPr/>
              <a:tblGrid>
                <a:gridCol w="1130265">
                  <a:extLst>
                    <a:ext uri="{9D8B030D-6E8A-4147-A177-3AD203B41FA5}">
                      <a16:colId xmlns:a16="http://schemas.microsoft.com/office/drawing/2014/main" val="3222209189"/>
                    </a:ext>
                  </a:extLst>
                </a:gridCol>
                <a:gridCol w="567896">
                  <a:extLst>
                    <a:ext uri="{9D8B030D-6E8A-4147-A177-3AD203B41FA5}">
                      <a16:colId xmlns:a16="http://schemas.microsoft.com/office/drawing/2014/main" val="644607248"/>
                    </a:ext>
                  </a:extLst>
                </a:gridCol>
                <a:gridCol w="567896">
                  <a:extLst>
                    <a:ext uri="{9D8B030D-6E8A-4147-A177-3AD203B41FA5}">
                      <a16:colId xmlns:a16="http://schemas.microsoft.com/office/drawing/2014/main" val="1557145389"/>
                    </a:ext>
                  </a:extLst>
                </a:gridCol>
                <a:gridCol w="567896">
                  <a:extLst>
                    <a:ext uri="{9D8B030D-6E8A-4147-A177-3AD203B41FA5}">
                      <a16:colId xmlns:a16="http://schemas.microsoft.com/office/drawing/2014/main" val="4187922192"/>
                    </a:ext>
                  </a:extLst>
                </a:gridCol>
                <a:gridCol w="567896">
                  <a:extLst>
                    <a:ext uri="{9D8B030D-6E8A-4147-A177-3AD203B41FA5}">
                      <a16:colId xmlns:a16="http://schemas.microsoft.com/office/drawing/2014/main" val="790584156"/>
                    </a:ext>
                  </a:extLst>
                </a:gridCol>
                <a:gridCol w="567896">
                  <a:extLst>
                    <a:ext uri="{9D8B030D-6E8A-4147-A177-3AD203B41FA5}">
                      <a16:colId xmlns:a16="http://schemas.microsoft.com/office/drawing/2014/main" val="2903561181"/>
                    </a:ext>
                  </a:extLst>
                </a:gridCol>
                <a:gridCol w="576335">
                  <a:extLst>
                    <a:ext uri="{9D8B030D-6E8A-4147-A177-3AD203B41FA5}">
                      <a16:colId xmlns:a16="http://schemas.microsoft.com/office/drawing/2014/main" val="325582474"/>
                    </a:ext>
                  </a:extLst>
                </a:gridCol>
                <a:gridCol w="787712">
                  <a:extLst>
                    <a:ext uri="{9D8B030D-6E8A-4147-A177-3AD203B41FA5}">
                      <a16:colId xmlns:a16="http://schemas.microsoft.com/office/drawing/2014/main" val="24004410"/>
                    </a:ext>
                  </a:extLst>
                </a:gridCol>
              </a:tblGrid>
              <a:tr h="444374">
                <a:tc rowSpan="2">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a:solidFill>
                            <a:srgbClr val="FFFFFF"/>
                          </a:solidFill>
                          <a:effectLst/>
                          <a:latin typeface="Gotham"/>
                        </a:rPr>
                        <a:t>SMILES</a:t>
                      </a:r>
                    </a:p>
                  </a:txBody>
                  <a:tcPr marL="7620" marR="7620" marT="7620" marB="0" anchor="ctr">
                    <a:lnL>
                      <a:noFill/>
                    </a:lnL>
                    <a:lnR>
                      <a:noFill/>
                    </a:lnR>
                    <a:lnT>
                      <a:noFill/>
                    </a:lnT>
                    <a:lnB>
                      <a:noFill/>
                    </a:lnB>
                    <a:solidFill>
                      <a:schemeClr val="accent1">
                        <a:lumMod val="50000"/>
                      </a:schemeClr>
                    </a:solidFill>
                  </a:tcPr>
                </a:tc>
                <a:tc gridSpan="3">
                  <a:txBody>
                    <a:bodyPr/>
                    <a:lstStyle/>
                    <a:p>
                      <a:pPr algn="ctr" fontAlgn="ctr"/>
                      <a:r>
                        <a:rPr lang="en-US" sz="1200" b="1" i="0" u="none" strike="noStrike">
                          <a:solidFill>
                            <a:srgbClr val="FFFFFF"/>
                          </a:solidFill>
                          <a:effectLst/>
                          <a:latin typeface="Gotham"/>
                        </a:rPr>
                        <a:t>Reference</a:t>
                      </a: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gridSpan="3">
                  <a:txBody>
                    <a:bodyPr/>
                    <a:lstStyle/>
                    <a:p>
                      <a:pPr algn="ctr" fontAlgn="ctr"/>
                      <a:r>
                        <a:rPr lang="en-US" sz="1200" b="1" i="0" u="none" strike="noStrike">
                          <a:solidFill>
                            <a:srgbClr val="FFFFFF"/>
                          </a:solidFill>
                          <a:effectLst/>
                          <a:latin typeface="Gotham"/>
                        </a:rPr>
                        <a:t>Calculation</a:t>
                      </a: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rowSpan="2">
                  <a:txBody>
                    <a:bodyPr/>
                    <a:lstStyle/>
                    <a:p>
                      <a:pPr algn="ctr" fontAlgn="ctr"/>
                      <a:r>
                        <a:rPr lang="en-US" sz="1200" b="1" i="0" u="none" strike="noStrike">
                          <a:solidFill>
                            <a:srgbClr val="FFFFFF"/>
                          </a:solidFill>
                          <a:effectLst/>
                          <a:latin typeface="Gotham"/>
                        </a:rPr>
                        <a:t>Train Temp Range (K)</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184385860"/>
                  </a:ext>
                </a:extLst>
              </a:tr>
              <a:tr h="444374">
                <a:tc vMerge="1">
                  <a:txBody>
                    <a:bodyPr/>
                    <a:lstStyle/>
                    <a:p>
                      <a:endParaRP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A</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B</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C</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A</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B</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C</a:t>
                      </a:r>
                    </a:p>
                  </a:txBody>
                  <a:tcPr marL="7620" marR="7620" marT="7620" marB="0" anchor="ctr">
                    <a:lnL>
                      <a:noFill/>
                    </a:lnL>
                    <a:lnR>
                      <a:noFill/>
                    </a:lnR>
                    <a:lnT>
                      <a:noFill/>
                    </a:lnT>
                    <a:lnB>
                      <a:noFill/>
                    </a:lnB>
                    <a:solidFill>
                      <a:schemeClr val="accent1">
                        <a:lumMod val="50000"/>
                      </a:schemeClr>
                    </a:solidFill>
                  </a:tcPr>
                </a:tc>
                <a:tc v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492939">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Gotham"/>
                        </a:rPr>
                        <a:t>2,4-Dimethyl-3-pentanol</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Aptos Narrow" panose="020B0004020202020204" pitchFamily="34" charset="0"/>
                        </a:rPr>
                        <a:t>19.85</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Aptos Narrow" panose="020B0004020202020204" pitchFamily="34" charset="0"/>
                        </a:rPr>
                        <a:t>2370.74</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-127.05</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20.35</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2615.59</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-115.52</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320 – 440</a:t>
                      </a:r>
                    </a:p>
                  </a:txBody>
                  <a:tcPr marL="9525" marR="9525" marT="9525" marB="0" anchor="ctr">
                    <a:lnL>
                      <a:noFill/>
                    </a:lnL>
                    <a:lnR>
                      <a:noFill/>
                    </a:lnR>
                    <a:lnT>
                      <a:noFill/>
                    </a:lnT>
                    <a:lnB>
                      <a:noFill/>
                    </a:lnB>
                  </a:tcPr>
                </a:tc>
                <a:extLst>
                  <a:ext uri="{0D108BD9-81ED-4DB2-BD59-A6C34878D82A}">
                    <a16:rowId xmlns:a16="http://schemas.microsoft.com/office/drawing/2014/main" val="1433961120"/>
                  </a:ext>
                </a:extLst>
              </a:tr>
              <a:tr h="492939">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Gotham"/>
                        </a:rPr>
                        <a:t>2-Butanamine,</a:t>
                      </a:r>
                      <a:br>
                        <a:rPr lang="en-US" sz="1100" b="0" i="0" u="none" strike="noStrike">
                          <a:solidFill>
                            <a:srgbClr val="000000"/>
                          </a:solidFill>
                          <a:effectLst/>
                          <a:latin typeface="Gotham"/>
                        </a:rPr>
                      </a:br>
                      <a:r>
                        <a:rPr lang="en-US" sz="1100" b="0" i="0" u="none" strike="noStrike">
                          <a:solidFill>
                            <a:srgbClr val="000000"/>
                          </a:solidFill>
                          <a:effectLst/>
                          <a:latin typeface="Gotham"/>
                        </a:rPr>
                        <a:t>N-ethyl-</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21.24</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3083.56</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ptos Narrow" panose="020B0004020202020204" pitchFamily="34" charset="0"/>
                        </a:rPr>
                        <a:t>-52.86</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ptos Narrow" panose="020B0004020202020204" pitchFamily="34" charset="0"/>
                        </a:rPr>
                        <a:t>18.67</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ptos Narrow" panose="020B0004020202020204" pitchFamily="34" charset="0"/>
                        </a:rPr>
                        <a:t>2006.16</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ptos Narrow" panose="020B0004020202020204" pitchFamily="34" charset="0"/>
                        </a:rPr>
                        <a:t>-96.46</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ptos Narrow" panose="020B0004020202020204" pitchFamily="34" charset="0"/>
                        </a:rPr>
                        <a:t>283 – 313</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2940827"/>
                  </a:ext>
                </a:extLst>
              </a:tr>
            </a:tbl>
          </a:graphicData>
        </a:graphic>
      </p:graphicFrame>
      <p:sp>
        <p:nvSpPr>
          <p:cNvPr id="5" name="Rectangle 4">
            <a:extLst>
              <a:ext uri="{FF2B5EF4-FFF2-40B4-BE49-F238E27FC236}">
                <a16:creationId xmlns:a16="http://schemas.microsoft.com/office/drawing/2014/main" id="{176FFA06-2CEC-F562-5BED-799004D18B24}"/>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0">
            <a:extLst>
              <a:ext uri="{FF2B5EF4-FFF2-40B4-BE49-F238E27FC236}">
                <a16:creationId xmlns:a16="http://schemas.microsoft.com/office/drawing/2014/main" id="{C4491306-B659-6167-E8B0-4E54A97B5C80}"/>
              </a:ext>
            </a:extLst>
          </p:cNvPr>
          <p:cNvSpPr txBox="1">
            <a:spLocks/>
          </p:cNvSpPr>
          <p:nvPr/>
        </p:nvSpPr>
        <p:spPr>
          <a:xfrm>
            <a:off x="720000" y="549779"/>
            <a:ext cx="2326533"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Calculation</a:t>
            </a:r>
          </a:p>
        </p:txBody>
      </p:sp>
      <p:sp>
        <p:nvSpPr>
          <p:cNvPr id="7" name="Title 10">
            <a:extLst>
              <a:ext uri="{FF2B5EF4-FFF2-40B4-BE49-F238E27FC236}">
                <a16:creationId xmlns:a16="http://schemas.microsoft.com/office/drawing/2014/main" id="{E6120F3A-8BB6-8A36-12AC-3B66B6E8AC64}"/>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Result</a:t>
            </a:r>
          </a:p>
        </p:txBody>
      </p:sp>
      <p:pic>
        <p:nvPicPr>
          <p:cNvPr id="9" name="Picture 8" descr="A graph of a graph with red dots&#10;&#10;Description automatically generated">
            <a:extLst>
              <a:ext uri="{FF2B5EF4-FFF2-40B4-BE49-F238E27FC236}">
                <a16:creationId xmlns:a16="http://schemas.microsoft.com/office/drawing/2014/main" id="{D41EAB48-A687-2F85-D581-847D1DC676AC}"/>
              </a:ext>
            </a:extLst>
          </p:cNvPr>
          <p:cNvPicPr>
            <a:picLocks noChangeAspect="1"/>
          </p:cNvPicPr>
          <p:nvPr/>
        </p:nvPicPr>
        <p:blipFill>
          <a:blip r:embed="rId3"/>
          <a:stretch>
            <a:fillRect/>
          </a:stretch>
        </p:blipFill>
        <p:spPr>
          <a:xfrm>
            <a:off x="664754" y="1165513"/>
            <a:ext cx="2597500" cy="1875600"/>
          </a:xfrm>
          <a:prstGeom prst="rect">
            <a:avLst/>
          </a:prstGeom>
        </p:spPr>
      </p:pic>
      <p:pic>
        <p:nvPicPr>
          <p:cNvPr id="11" name="Picture 10" descr="A graph with red dots&#10;&#10;Description automatically generated">
            <a:extLst>
              <a:ext uri="{FF2B5EF4-FFF2-40B4-BE49-F238E27FC236}">
                <a16:creationId xmlns:a16="http://schemas.microsoft.com/office/drawing/2014/main" id="{AE747568-17FE-1EAF-0553-F68930996563}"/>
              </a:ext>
            </a:extLst>
          </p:cNvPr>
          <p:cNvPicPr>
            <a:picLocks noChangeAspect="1"/>
          </p:cNvPicPr>
          <p:nvPr/>
        </p:nvPicPr>
        <p:blipFill>
          <a:blip r:embed="rId4"/>
          <a:stretch>
            <a:fillRect/>
          </a:stretch>
        </p:blipFill>
        <p:spPr>
          <a:xfrm>
            <a:off x="657993" y="3041113"/>
            <a:ext cx="2604261" cy="1875600"/>
          </a:xfrm>
          <a:prstGeom prst="rect">
            <a:avLst/>
          </a:prstGeom>
        </p:spPr>
      </p:pic>
      <p:sp>
        <p:nvSpPr>
          <p:cNvPr id="12" name="TextBox 11">
            <a:extLst>
              <a:ext uri="{FF2B5EF4-FFF2-40B4-BE49-F238E27FC236}">
                <a16:creationId xmlns:a16="http://schemas.microsoft.com/office/drawing/2014/main" id="{87752F18-F82F-A3CA-5BDC-185C8EB5AAE6}"/>
              </a:ext>
            </a:extLst>
          </p:cNvPr>
          <p:cNvSpPr txBox="1"/>
          <p:nvPr/>
        </p:nvSpPr>
        <p:spPr>
          <a:xfrm>
            <a:off x="3577807" y="3446385"/>
            <a:ext cx="5333792" cy="492443"/>
          </a:xfrm>
          <a:prstGeom prst="rect">
            <a:avLst/>
          </a:prstGeom>
          <a:noFill/>
        </p:spPr>
        <p:txBody>
          <a:bodyPr wrap="square">
            <a:spAutoFit/>
          </a:bodyPr>
          <a:lstStyle/>
          <a:p>
            <a:pPr algn="thaiDist" defTabSz="266700"/>
            <a:r>
              <a:rPr lang="en-US" sz="1400" b="0" i="0">
                <a:solidFill>
                  <a:schemeClr val="tx1"/>
                </a:solidFill>
                <a:effectLst/>
                <a:latin typeface="Gotham"/>
              </a:rPr>
              <a:t>	</a:t>
            </a:r>
            <a:r>
              <a:rPr lang="en-US" sz="1200" b="0" i="0">
                <a:solidFill>
                  <a:schemeClr val="tx1"/>
                </a:solidFill>
                <a:effectLst/>
                <a:latin typeface="Gotham"/>
              </a:rPr>
              <a:t>Antoine Coefficients that yield similar results to the reference source, even if slightly different, can still be used reliably.</a:t>
            </a:r>
            <a:endParaRPr lang="en-US" sz="1100">
              <a:solidFill>
                <a:schemeClr val="tx1"/>
              </a:solidFill>
              <a:latin typeface="Gotham"/>
            </a:endParaRPr>
          </a:p>
        </p:txBody>
      </p:sp>
      <p:sp>
        <p:nvSpPr>
          <p:cNvPr id="4" name="Subtitle 3">
            <a:extLst>
              <a:ext uri="{FF2B5EF4-FFF2-40B4-BE49-F238E27FC236}">
                <a16:creationId xmlns:a16="http://schemas.microsoft.com/office/drawing/2014/main" id="{4C33344F-4940-34DC-8007-D2756BD4F05B}"/>
              </a:ext>
            </a:extLst>
          </p:cNvPr>
          <p:cNvSpPr txBox="1">
            <a:spLocks/>
          </p:cNvSpPr>
          <p:nvPr/>
        </p:nvSpPr>
        <p:spPr>
          <a:xfrm>
            <a:off x="3362086" y="1269809"/>
            <a:ext cx="4255264" cy="34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r>
              <a:rPr lang="en-US" b="1">
                <a:solidFill>
                  <a:schemeClr val="tx1"/>
                </a:solidFill>
                <a:latin typeface="Gotham"/>
              </a:rPr>
              <a:t>Table 8. </a:t>
            </a:r>
            <a:r>
              <a:rPr lang="en-US">
                <a:solidFill>
                  <a:schemeClr val="tx1"/>
                </a:solidFill>
                <a:latin typeface="Gotham"/>
              </a:rPr>
              <a:t>Antoine Coefficients in this work and Antoine</a:t>
            </a:r>
          </a:p>
        </p:txBody>
      </p:sp>
    </p:spTree>
    <p:extLst>
      <p:ext uri="{BB962C8B-B14F-4D97-AF65-F5344CB8AC3E}">
        <p14:creationId xmlns:p14="http://schemas.microsoft.com/office/powerpoint/2010/main" val="407940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035A5B-B1A8-EB76-F53C-2FE27762F32C}"/>
              </a:ext>
            </a:extLst>
          </p:cNvPr>
          <p:cNvSpPr>
            <a:spLocks noGrp="1"/>
          </p:cNvSpPr>
          <p:nvPr>
            <p:ph type="sldNum" sz="quarter" idx="10"/>
          </p:nvPr>
        </p:nvSpPr>
        <p:spPr/>
        <p:txBody>
          <a:bodyPr/>
          <a:lstStyle/>
          <a:p>
            <a:fld id="{E8495C6F-F2B9-460A-BCD3-4531F8558E37}" type="slidenum">
              <a:rPr lang="en-US" smtClean="0"/>
              <a:pPr/>
              <a:t>21</a:t>
            </a:fld>
            <a:endParaRPr lang="en-US"/>
          </a:p>
        </p:txBody>
      </p:sp>
      <p:sp>
        <p:nvSpPr>
          <p:cNvPr id="3" name="Rectangle 2">
            <a:extLst>
              <a:ext uri="{FF2B5EF4-FFF2-40B4-BE49-F238E27FC236}">
                <a16:creationId xmlns:a16="http://schemas.microsoft.com/office/drawing/2014/main" id="{80A12729-E64A-9561-2BDB-735E3846DF32}"/>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0">
            <a:extLst>
              <a:ext uri="{FF2B5EF4-FFF2-40B4-BE49-F238E27FC236}">
                <a16:creationId xmlns:a16="http://schemas.microsoft.com/office/drawing/2014/main" id="{2816CD78-98D0-54E9-FF24-1A984D1A8479}"/>
              </a:ext>
            </a:extLst>
          </p:cNvPr>
          <p:cNvSpPr txBox="1">
            <a:spLocks/>
          </p:cNvSpPr>
          <p:nvPr/>
        </p:nvSpPr>
        <p:spPr>
          <a:xfrm>
            <a:off x="720000" y="549779"/>
            <a:ext cx="2326533"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Calculation</a:t>
            </a:r>
          </a:p>
        </p:txBody>
      </p:sp>
      <p:sp>
        <p:nvSpPr>
          <p:cNvPr id="5" name="Title 10">
            <a:extLst>
              <a:ext uri="{FF2B5EF4-FFF2-40B4-BE49-F238E27FC236}">
                <a16:creationId xmlns:a16="http://schemas.microsoft.com/office/drawing/2014/main" id="{55C2DCE9-4078-654B-B8B7-F15CC42CBD7C}"/>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Result</a:t>
            </a:r>
          </a:p>
        </p:txBody>
      </p:sp>
      <p:pic>
        <p:nvPicPr>
          <p:cNvPr id="7" name="Picture 6" descr="A graph of a graph&#10;&#10;Description automatically generated">
            <a:extLst>
              <a:ext uri="{FF2B5EF4-FFF2-40B4-BE49-F238E27FC236}">
                <a16:creationId xmlns:a16="http://schemas.microsoft.com/office/drawing/2014/main" id="{260F9DCD-2D4E-58D2-E309-8B63C7689D47}"/>
              </a:ext>
            </a:extLst>
          </p:cNvPr>
          <p:cNvPicPr>
            <a:picLocks/>
          </p:cNvPicPr>
          <p:nvPr/>
        </p:nvPicPr>
        <p:blipFill>
          <a:blip r:embed="rId3"/>
          <a:stretch>
            <a:fillRect/>
          </a:stretch>
        </p:blipFill>
        <p:spPr>
          <a:xfrm>
            <a:off x="664754" y="1204084"/>
            <a:ext cx="2721576" cy="1874626"/>
          </a:xfrm>
          <a:prstGeom prst="rect">
            <a:avLst/>
          </a:prstGeom>
        </p:spPr>
      </p:pic>
      <p:pic>
        <p:nvPicPr>
          <p:cNvPr id="9" name="Picture 8" descr="A graph of a curve&#10;&#10;Description automatically generated with medium confidence">
            <a:extLst>
              <a:ext uri="{FF2B5EF4-FFF2-40B4-BE49-F238E27FC236}">
                <a16:creationId xmlns:a16="http://schemas.microsoft.com/office/drawing/2014/main" id="{3AB3497C-2288-C1C3-88E8-13738174AFA3}"/>
              </a:ext>
            </a:extLst>
          </p:cNvPr>
          <p:cNvPicPr>
            <a:picLocks/>
          </p:cNvPicPr>
          <p:nvPr/>
        </p:nvPicPr>
        <p:blipFill>
          <a:blip r:embed="rId4"/>
          <a:stretch>
            <a:fillRect/>
          </a:stretch>
        </p:blipFill>
        <p:spPr>
          <a:xfrm>
            <a:off x="664754" y="3060834"/>
            <a:ext cx="2721576" cy="1874626"/>
          </a:xfrm>
          <a:prstGeom prst="rect">
            <a:avLst/>
          </a:prstGeom>
        </p:spPr>
      </p:pic>
      <p:sp>
        <p:nvSpPr>
          <p:cNvPr id="13" name="TextBox 12">
            <a:extLst>
              <a:ext uri="{FF2B5EF4-FFF2-40B4-BE49-F238E27FC236}">
                <a16:creationId xmlns:a16="http://schemas.microsoft.com/office/drawing/2014/main" id="{6EA4AD5D-E7A2-C24F-B4A1-A8B8C02C40A7}"/>
              </a:ext>
            </a:extLst>
          </p:cNvPr>
          <p:cNvSpPr txBox="1"/>
          <p:nvPr/>
        </p:nvSpPr>
        <p:spPr>
          <a:xfrm>
            <a:off x="3943556" y="1307156"/>
            <a:ext cx="4595644" cy="769441"/>
          </a:xfrm>
          <a:prstGeom prst="rect">
            <a:avLst/>
          </a:prstGeom>
          <a:noFill/>
        </p:spPr>
        <p:txBody>
          <a:bodyPr wrap="square">
            <a:spAutoFit/>
          </a:bodyPr>
          <a:lstStyle/>
          <a:p>
            <a:pPr algn="thaiDist" defTabSz="266700"/>
            <a:r>
              <a:rPr lang="en-US" sz="1100" b="0" i="0" dirty="0">
                <a:solidFill>
                  <a:schemeClr val="tx1"/>
                </a:solidFill>
                <a:effectLst/>
                <a:latin typeface="Gotham"/>
              </a:rPr>
              <a:t>	When comparing temperatures at different range, it is observed that greater temperature differences range lead to more accurate predictions compared to the reference, especially when considering the lowest and highest temperatures from all references for all substances.</a:t>
            </a:r>
            <a:endParaRPr lang="en-US" sz="1100" dirty="0">
              <a:solidFill>
                <a:schemeClr val="tx1"/>
              </a:solidFill>
              <a:latin typeface="Gotham"/>
            </a:endParaRPr>
          </a:p>
        </p:txBody>
      </p:sp>
      <p:graphicFrame>
        <p:nvGraphicFramePr>
          <p:cNvPr id="6" name="Table 5">
            <a:extLst>
              <a:ext uri="{FF2B5EF4-FFF2-40B4-BE49-F238E27FC236}">
                <a16:creationId xmlns:a16="http://schemas.microsoft.com/office/drawing/2014/main" id="{6E6DB960-70EB-74DE-5D00-787306C4DC58}"/>
              </a:ext>
            </a:extLst>
          </p:cNvPr>
          <p:cNvGraphicFramePr>
            <a:graphicFrameLocks noGrp="1"/>
          </p:cNvGraphicFramePr>
          <p:nvPr>
            <p:extLst>
              <p:ext uri="{D42A27DB-BD31-4B8C-83A1-F6EECF244321}">
                <p14:modId xmlns:p14="http://schemas.microsoft.com/office/powerpoint/2010/main" val="3472824104"/>
              </p:ext>
            </p:extLst>
          </p:nvPr>
        </p:nvGraphicFramePr>
        <p:xfrm>
          <a:off x="4026107" y="2363352"/>
          <a:ext cx="4453139" cy="1874626"/>
        </p:xfrm>
        <a:graphic>
          <a:graphicData uri="http://schemas.openxmlformats.org/drawingml/2006/table">
            <a:tbl>
              <a:tblPr/>
              <a:tblGrid>
                <a:gridCol w="1107157">
                  <a:extLst>
                    <a:ext uri="{9D8B030D-6E8A-4147-A177-3AD203B41FA5}">
                      <a16:colId xmlns:a16="http://schemas.microsoft.com/office/drawing/2014/main" val="3222209189"/>
                    </a:ext>
                  </a:extLst>
                </a:gridCol>
                <a:gridCol w="556286">
                  <a:extLst>
                    <a:ext uri="{9D8B030D-6E8A-4147-A177-3AD203B41FA5}">
                      <a16:colId xmlns:a16="http://schemas.microsoft.com/office/drawing/2014/main" val="644607248"/>
                    </a:ext>
                  </a:extLst>
                </a:gridCol>
                <a:gridCol w="556286">
                  <a:extLst>
                    <a:ext uri="{9D8B030D-6E8A-4147-A177-3AD203B41FA5}">
                      <a16:colId xmlns:a16="http://schemas.microsoft.com/office/drawing/2014/main" val="1557145389"/>
                    </a:ext>
                  </a:extLst>
                </a:gridCol>
                <a:gridCol w="556286">
                  <a:extLst>
                    <a:ext uri="{9D8B030D-6E8A-4147-A177-3AD203B41FA5}">
                      <a16:colId xmlns:a16="http://schemas.microsoft.com/office/drawing/2014/main" val="4187922192"/>
                    </a:ext>
                  </a:extLst>
                </a:gridCol>
                <a:gridCol w="556286">
                  <a:extLst>
                    <a:ext uri="{9D8B030D-6E8A-4147-A177-3AD203B41FA5}">
                      <a16:colId xmlns:a16="http://schemas.microsoft.com/office/drawing/2014/main" val="790584156"/>
                    </a:ext>
                  </a:extLst>
                </a:gridCol>
                <a:gridCol w="556286">
                  <a:extLst>
                    <a:ext uri="{9D8B030D-6E8A-4147-A177-3AD203B41FA5}">
                      <a16:colId xmlns:a16="http://schemas.microsoft.com/office/drawing/2014/main" val="2903561181"/>
                    </a:ext>
                  </a:extLst>
                </a:gridCol>
                <a:gridCol w="564552">
                  <a:extLst>
                    <a:ext uri="{9D8B030D-6E8A-4147-A177-3AD203B41FA5}">
                      <a16:colId xmlns:a16="http://schemas.microsoft.com/office/drawing/2014/main" val="325582474"/>
                    </a:ext>
                  </a:extLst>
                </a:gridCol>
              </a:tblGrid>
              <a:tr h="444374">
                <a:tc rowSpan="2">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a:solidFill>
                            <a:srgbClr val="FFFFFF"/>
                          </a:solidFill>
                          <a:effectLst/>
                          <a:latin typeface="Gotham"/>
                        </a:rPr>
                        <a:t>SMILES</a:t>
                      </a:r>
                    </a:p>
                  </a:txBody>
                  <a:tcPr marL="7620" marR="7620" marT="7620" marB="0" anchor="ctr">
                    <a:lnL>
                      <a:noFill/>
                    </a:lnL>
                    <a:lnR>
                      <a:noFill/>
                    </a:lnR>
                    <a:lnT>
                      <a:noFill/>
                    </a:lnT>
                    <a:lnB>
                      <a:noFill/>
                    </a:lnB>
                    <a:solidFill>
                      <a:schemeClr val="accent1">
                        <a:lumMod val="50000"/>
                      </a:schemeClr>
                    </a:solidFill>
                  </a:tcPr>
                </a:tc>
                <a:tc gridSpan="3">
                  <a:txBody>
                    <a:bodyPr/>
                    <a:lstStyle/>
                    <a:p>
                      <a:pPr algn="ctr" fontAlgn="ctr"/>
                      <a:r>
                        <a:rPr lang="en-US" sz="1200" b="1" i="0" u="none" strike="noStrike">
                          <a:solidFill>
                            <a:srgbClr val="FFFFFF"/>
                          </a:solidFill>
                          <a:effectLst/>
                          <a:latin typeface="Gotham"/>
                        </a:rPr>
                        <a:t>Reference</a:t>
                      </a: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gridSpan="3">
                  <a:txBody>
                    <a:bodyPr/>
                    <a:lstStyle/>
                    <a:p>
                      <a:pPr algn="ctr" fontAlgn="ctr"/>
                      <a:r>
                        <a:rPr lang="en-US" sz="1200" b="1" i="0" u="none" strike="noStrike">
                          <a:solidFill>
                            <a:srgbClr val="FFFFFF"/>
                          </a:solidFill>
                          <a:effectLst/>
                          <a:latin typeface="Gotham"/>
                        </a:rPr>
                        <a:t>Calculation</a:t>
                      </a: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184385860"/>
                  </a:ext>
                </a:extLst>
              </a:tr>
              <a:tr h="444374">
                <a:tc vMerge="1">
                  <a:txBody>
                    <a:bodyPr/>
                    <a:lstStyle/>
                    <a:p>
                      <a:endParaRP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A</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B</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C</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A</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B</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C</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492939">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Gotham"/>
                        </a:rPr>
                        <a:t>2,4-Dimethyl-3-pentanol</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Aptos Narrow" panose="020B0004020202020204" pitchFamily="34" charset="0"/>
                        </a:rPr>
                        <a:t>19.85</a:t>
                      </a:r>
                    </a:p>
                  </a:txBody>
                  <a:tcPr marL="9525" marR="9525" marT="9525" marB="0" anchor="ctr">
                    <a:lnL>
                      <a:noFill/>
                    </a:lnL>
                    <a:lnR>
                      <a:noFill/>
                    </a:lnR>
                    <a:lnT>
                      <a:noFill/>
                    </a:lnT>
                    <a:lnB>
                      <a:noFill/>
                    </a:lnB>
                  </a:tcPr>
                </a:tc>
                <a:tc>
                  <a:txBody>
                    <a:bodyPr/>
                    <a:lstStyle/>
                    <a:p>
                      <a:pPr algn="ctr" fontAlgn="b"/>
                      <a:r>
                        <a:rPr lang="en-US" sz="1100" b="0" i="0" u="none" strike="noStrike" dirty="0">
                          <a:solidFill>
                            <a:srgbClr val="000000"/>
                          </a:solidFill>
                          <a:effectLst/>
                          <a:latin typeface="Aptos Narrow" panose="020B0004020202020204" pitchFamily="34" charset="0"/>
                        </a:rPr>
                        <a:t>2370.74</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-127.05</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20.35</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2615.59</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-115.52</a:t>
                      </a:r>
                    </a:p>
                  </a:txBody>
                  <a:tcPr marL="9525" marR="9525" marT="9525" marB="0" anchor="ctr">
                    <a:lnL>
                      <a:noFill/>
                    </a:lnL>
                    <a:lnR>
                      <a:noFill/>
                    </a:lnR>
                    <a:lnT>
                      <a:noFill/>
                    </a:lnT>
                    <a:lnB>
                      <a:noFill/>
                    </a:lnB>
                  </a:tcPr>
                </a:tc>
                <a:extLst>
                  <a:ext uri="{0D108BD9-81ED-4DB2-BD59-A6C34878D82A}">
                    <a16:rowId xmlns:a16="http://schemas.microsoft.com/office/drawing/2014/main" val="1433961120"/>
                  </a:ext>
                </a:extLst>
              </a:tr>
              <a:tr h="492939">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Gotham"/>
                        </a:rPr>
                        <a:t>2-Butanamine,</a:t>
                      </a:r>
                      <a:br>
                        <a:rPr lang="en-US" sz="1100" b="0" i="0" u="none" strike="noStrike">
                          <a:solidFill>
                            <a:srgbClr val="000000"/>
                          </a:solidFill>
                          <a:effectLst/>
                          <a:latin typeface="Gotham"/>
                        </a:rPr>
                      </a:br>
                      <a:r>
                        <a:rPr lang="en-US" sz="1100" b="0" i="0" u="none" strike="noStrike">
                          <a:solidFill>
                            <a:srgbClr val="000000"/>
                          </a:solidFill>
                          <a:effectLst/>
                          <a:latin typeface="Gotham"/>
                        </a:rPr>
                        <a:t>N-ethyl-</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21.24</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3083.56</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ptos Narrow" panose="020B0004020202020204" pitchFamily="34" charset="0"/>
                        </a:rPr>
                        <a:t>-52.86</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ptos Narrow" panose="020B0004020202020204" pitchFamily="34" charset="0"/>
                        </a:rPr>
                        <a:t>18.67</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ptos Narrow" panose="020B0004020202020204" pitchFamily="34" charset="0"/>
                        </a:rPr>
                        <a:t>2006.16</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ptos Narrow" panose="020B0004020202020204" pitchFamily="34" charset="0"/>
                        </a:rPr>
                        <a:t>-96.46</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2940827"/>
                  </a:ext>
                </a:extLst>
              </a:tr>
            </a:tbl>
          </a:graphicData>
        </a:graphic>
      </p:graphicFrame>
      <p:sp>
        <p:nvSpPr>
          <p:cNvPr id="11" name="TextBox 10">
            <a:extLst>
              <a:ext uri="{FF2B5EF4-FFF2-40B4-BE49-F238E27FC236}">
                <a16:creationId xmlns:a16="http://schemas.microsoft.com/office/drawing/2014/main" id="{3BA5F38F-B413-57A9-2409-C4C72C9AE502}"/>
              </a:ext>
            </a:extLst>
          </p:cNvPr>
          <p:cNvSpPr txBox="1"/>
          <p:nvPr/>
        </p:nvSpPr>
        <p:spPr>
          <a:xfrm>
            <a:off x="1769269" y="2282663"/>
            <a:ext cx="797719" cy="246221"/>
          </a:xfrm>
          <a:prstGeom prst="rect">
            <a:avLst/>
          </a:prstGeom>
          <a:noFill/>
          <a:ln w="12700">
            <a:noFill/>
          </a:ln>
        </p:spPr>
        <p:txBody>
          <a:bodyPr wrap="square">
            <a:spAutoFit/>
          </a:bodyPr>
          <a:lstStyle/>
          <a:p>
            <a:pPr fontAlgn="b"/>
            <a:r>
              <a:rPr lang="en-US" sz="1000" b="0" i="0" u="none" strike="noStrike">
                <a:solidFill>
                  <a:srgbClr val="000000"/>
                </a:solidFill>
                <a:effectLst/>
                <a:latin typeface="Gotham"/>
              </a:rPr>
              <a:t>320 – 437 K</a:t>
            </a:r>
          </a:p>
        </p:txBody>
      </p:sp>
      <p:cxnSp>
        <p:nvCxnSpPr>
          <p:cNvPr id="19" name="Straight Arrow Connector 18">
            <a:extLst>
              <a:ext uri="{FF2B5EF4-FFF2-40B4-BE49-F238E27FC236}">
                <a16:creationId xmlns:a16="http://schemas.microsoft.com/office/drawing/2014/main" id="{15C67A49-0B49-5E16-5476-EAC55B450DA5}"/>
              </a:ext>
            </a:extLst>
          </p:cNvPr>
          <p:cNvCxnSpPr>
            <a:cxnSpLocks/>
          </p:cNvCxnSpPr>
          <p:nvPr/>
        </p:nvCxnSpPr>
        <p:spPr>
          <a:xfrm flipV="1">
            <a:off x="1713099" y="3974306"/>
            <a:ext cx="438361" cy="39629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36289B-B792-106D-5835-62B81892DB08}"/>
              </a:ext>
            </a:extLst>
          </p:cNvPr>
          <p:cNvSpPr txBox="1"/>
          <p:nvPr/>
        </p:nvSpPr>
        <p:spPr>
          <a:xfrm>
            <a:off x="2102034" y="3838014"/>
            <a:ext cx="796556" cy="246221"/>
          </a:xfrm>
          <a:prstGeom prst="rect">
            <a:avLst/>
          </a:prstGeom>
          <a:noFill/>
          <a:ln w="12700">
            <a:noFill/>
          </a:ln>
        </p:spPr>
        <p:txBody>
          <a:bodyPr wrap="square">
            <a:spAutoFit/>
          </a:bodyPr>
          <a:lstStyle/>
          <a:p>
            <a:pPr algn="ctr" fontAlgn="b"/>
            <a:r>
              <a:rPr lang="en-US" sz="1000" b="0" i="0" u="none" strike="noStrike">
                <a:solidFill>
                  <a:srgbClr val="000000"/>
                </a:solidFill>
                <a:effectLst/>
                <a:latin typeface="Gotham"/>
              </a:rPr>
              <a:t>283 – 313 K</a:t>
            </a:r>
          </a:p>
        </p:txBody>
      </p:sp>
      <p:sp>
        <p:nvSpPr>
          <p:cNvPr id="38" name="Right Brace 37">
            <a:extLst>
              <a:ext uri="{FF2B5EF4-FFF2-40B4-BE49-F238E27FC236}">
                <a16:creationId xmlns:a16="http://schemas.microsoft.com/office/drawing/2014/main" id="{B09A04DE-692B-726C-B20F-C21853E1A7B1}"/>
              </a:ext>
            </a:extLst>
          </p:cNvPr>
          <p:cNvSpPr/>
          <p:nvPr/>
        </p:nvSpPr>
        <p:spPr>
          <a:xfrm rot="16200000">
            <a:off x="2105909" y="2247016"/>
            <a:ext cx="91103" cy="65484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7BCB0D62-45A3-3362-2CC4-9EB194A7105D}"/>
              </a:ext>
            </a:extLst>
          </p:cNvPr>
          <p:cNvSpPr/>
          <p:nvPr/>
        </p:nvSpPr>
        <p:spPr>
          <a:xfrm rot="16200000">
            <a:off x="1681098" y="4315685"/>
            <a:ext cx="64003" cy="1738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0B126EA9-997D-3154-3C3D-FE03C1103566}"/>
              </a:ext>
            </a:extLst>
          </p:cNvPr>
          <p:cNvSpPr txBox="1"/>
          <p:nvPr/>
        </p:nvSpPr>
        <p:spPr>
          <a:xfrm>
            <a:off x="3943556" y="4238176"/>
            <a:ext cx="2943019" cy="253916"/>
          </a:xfrm>
          <a:prstGeom prst="rect">
            <a:avLst/>
          </a:prstGeom>
          <a:noFill/>
        </p:spPr>
        <p:txBody>
          <a:bodyPr wrap="square">
            <a:spAutoFit/>
          </a:bodyPr>
          <a:lstStyle/>
          <a:p>
            <a:pPr fontAlgn="b"/>
            <a:r>
              <a:rPr lang="en-US" sz="1000" b="0" i="0" u="none" strike="noStrike">
                <a:solidFill>
                  <a:srgbClr val="000000"/>
                </a:solidFill>
                <a:effectLst/>
                <a:latin typeface="Gotham"/>
              </a:rPr>
              <a:t>Note: Temperature Range in Dataset (195 - 574 K)</a:t>
            </a:r>
          </a:p>
        </p:txBody>
      </p:sp>
      <p:sp>
        <p:nvSpPr>
          <p:cNvPr id="8" name="Subtitle 3">
            <a:extLst>
              <a:ext uri="{FF2B5EF4-FFF2-40B4-BE49-F238E27FC236}">
                <a16:creationId xmlns:a16="http://schemas.microsoft.com/office/drawing/2014/main" id="{E762CAE2-E55F-520C-C46D-96B917DC2DAB}"/>
              </a:ext>
            </a:extLst>
          </p:cNvPr>
          <p:cNvSpPr txBox="1">
            <a:spLocks/>
          </p:cNvSpPr>
          <p:nvPr/>
        </p:nvSpPr>
        <p:spPr>
          <a:xfrm>
            <a:off x="3783505" y="2045147"/>
            <a:ext cx="4255264" cy="34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r>
              <a:rPr lang="en-US" b="1">
                <a:solidFill>
                  <a:schemeClr val="tx1"/>
                </a:solidFill>
                <a:latin typeface="Gotham"/>
              </a:rPr>
              <a:t>Table 9. </a:t>
            </a:r>
            <a:r>
              <a:rPr lang="en-US">
                <a:solidFill>
                  <a:schemeClr val="tx1"/>
                </a:solidFill>
                <a:latin typeface="Gotham"/>
              </a:rPr>
              <a:t>Antoine Coefficients in this work and Antoine</a:t>
            </a:r>
          </a:p>
        </p:txBody>
      </p:sp>
    </p:spTree>
    <p:extLst>
      <p:ext uri="{BB962C8B-B14F-4D97-AF65-F5344CB8AC3E}">
        <p14:creationId xmlns:p14="http://schemas.microsoft.com/office/powerpoint/2010/main" val="2142833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F8120E-591B-BD15-0121-87CFD1E5C609}"/>
              </a:ext>
            </a:extLst>
          </p:cNvPr>
          <p:cNvSpPr>
            <a:spLocks noGrp="1"/>
          </p:cNvSpPr>
          <p:nvPr>
            <p:ph type="sldNum" sz="quarter" idx="10"/>
          </p:nvPr>
        </p:nvSpPr>
        <p:spPr/>
        <p:txBody>
          <a:bodyPr/>
          <a:lstStyle/>
          <a:p>
            <a:fld id="{E8495C6F-F2B9-460A-BCD3-4531F8558E37}" type="slidenum">
              <a:rPr lang="en-US" smtClean="0"/>
              <a:pPr/>
              <a:t>22</a:t>
            </a:fld>
            <a:endParaRPr lang="en-US"/>
          </a:p>
        </p:txBody>
      </p:sp>
      <p:sp>
        <p:nvSpPr>
          <p:cNvPr id="4" name="Rectangle 3">
            <a:extLst>
              <a:ext uri="{FF2B5EF4-FFF2-40B4-BE49-F238E27FC236}">
                <a16:creationId xmlns:a16="http://schemas.microsoft.com/office/drawing/2014/main" id="{E259D6E0-D571-DEDB-00BB-B1A405E59FB5}"/>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0">
            <a:extLst>
              <a:ext uri="{FF2B5EF4-FFF2-40B4-BE49-F238E27FC236}">
                <a16:creationId xmlns:a16="http://schemas.microsoft.com/office/drawing/2014/main" id="{8F6566E7-A092-B96E-BA86-26A90AB06A98}"/>
              </a:ext>
            </a:extLst>
          </p:cNvPr>
          <p:cNvSpPr txBox="1">
            <a:spLocks/>
          </p:cNvSpPr>
          <p:nvPr/>
        </p:nvSpPr>
        <p:spPr>
          <a:xfrm>
            <a:off x="720000" y="425109"/>
            <a:ext cx="3219540" cy="669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4000" b="1">
                <a:solidFill>
                  <a:schemeClr val="tx1"/>
                </a:solidFill>
                <a:latin typeface="Gotham"/>
              </a:rPr>
              <a:t>Conclusion</a:t>
            </a:r>
          </a:p>
        </p:txBody>
      </p:sp>
      <p:sp>
        <p:nvSpPr>
          <p:cNvPr id="7" name="TextBox 6">
            <a:extLst>
              <a:ext uri="{FF2B5EF4-FFF2-40B4-BE49-F238E27FC236}">
                <a16:creationId xmlns:a16="http://schemas.microsoft.com/office/drawing/2014/main" id="{94F943E2-EB65-8CD7-2BE7-958F5B3025D7}"/>
              </a:ext>
            </a:extLst>
          </p:cNvPr>
          <p:cNvSpPr txBox="1"/>
          <p:nvPr/>
        </p:nvSpPr>
        <p:spPr>
          <a:xfrm>
            <a:off x="687411" y="1229365"/>
            <a:ext cx="7769178" cy="2617255"/>
          </a:xfrm>
          <a:prstGeom prst="rect">
            <a:avLst/>
          </a:prstGeom>
          <a:noFill/>
        </p:spPr>
        <p:txBody>
          <a:bodyPr wrap="square">
            <a:spAutoFit/>
          </a:bodyPr>
          <a:lstStyle/>
          <a:p>
            <a:pPr marL="342900" indent="-342900">
              <a:lnSpc>
                <a:spcPct val="200000"/>
              </a:lnSpc>
              <a:buFont typeface="+mj-lt"/>
              <a:buAutoNum type="arabicPeriod"/>
            </a:pPr>
            <a:r>
              <a:rPr lang="en-US" dirty="0">
                <a:latin typeface="Gotham"/>
              </a:rPr>
              <a:t>Use Morgan Fingerprint to resolve Previous Work Problem “Similar Structures, get same Features”</a:t>
            </a:r>
          </a:p>
          <a:p>
            <a:pPr marL="342900" indent="-342900">
              <a:lnSpc>
                <a:spcPct val="200000"/>
              </a:lnSpc>
              <a:buFont typeface="+mj-lt"/>
              <a:buAutoNum type="arabicPeriod"/>
            </a:pPr>
            <a:r>
              <a:rPr lang="en-US" dirty="0">
                <a:latin typeface="Gotham"/>
              </a:rPr>
              <a:t>Use Morgan Fingerprint to establish Properties Prediction Model (Use for Organic Compound C, H, O and N) : T</a:t>
            </a:r>
            <a:r>
              <a:rPr lang="en-US" baseline="-25000" dirty="0">
                <a:latin typeface="Gotham"/>
              </a:rPr>
              <a:t>b  </a:t>
            </a:r>
            <a:r>
              <a:rPr lang="en-US" dirty="0">
                <a:latin typeface="Gotham"/>
              </a:rPr>
              <a:t>        - CHON Scope with MAPE = 5.94% and R</a:t>
            </a:r>
            <a:r>
              <a:rPr lang="en-US" baseline="30000" dirty="0">
                <a:latin typeface="Gotham"/>
              </a:rPr>
              <a:t>2 </a:t>
            </a:r>
            <a:r>
              <a:rPr lang="en-US" dirty="0">
                <a:latin typeface="Gotham"/>
              </a:rPr>
              <a:t>= 0.66</a:t>
            </a:r>
            <a:br>
              <a:rPr lang="en-US" dirty="0">
                <a:latin typeface="Gotham"/>
              </a:rPr>
            </a:br>
            <a:r>
              <a:rPr lang="en-US" dirty="0">
                <a:latin typeface="Gotham"/>
              </a:rPr>
              <a:t>                 : ln(</a:t>
            </a:r>
            <a:r>
              <a:rPr lang="en-US" dirty="0" err="1">
                <a:latin typeface="Gotham"/>
              </a:rPr>
              <a:t>P</a:t>
            </a:r>
            <a:r>
              <a:rPr lang="en-US" baseline="30000" dirty="0" err="1">
                <a:latin typeface="Gotham"/>
              </a:rPr>
              <a:t>sat</a:t>
            </a:r>
            <a:r>
              <a:rPr lang="en-US" dirty="0">
                <a:latin typeface="Gotham"/>
              </a:rPr>
              <a:t>) - CHON Scope with </a:t>
            </a:r>
            <a:r>
              <a:rPr lang="en-US" dirty="0">
                <a:solidFill>
                  <a:schemeClr val="tx1"/>
                </a:solidFill>
                <a:latin typeface="Gotham"/>
              </a:rPr>
              <a:t>MAPE = 13.6% and R</a:t>
            </a:r>
            <a:r>
              <a:rPr lang="en-US" baseline="30000" dirty="0">
                <a:solidFill>
                  <a:schemeClr val="tx1"/>
                </a:solidFill>
                <a:latin typeface="Gotham"/>
              </a:rPr>
              <a:t>2 </a:t>
            </a:r>
            <a:r>
              <a:rPr lang="en-US" dirty="0">
                <a:solidFill>
                  <a:schemeClr val="tx1"/>
                </a:solidFill>
                <a:latin typeface="Gotham"/>
              </a:rPr>
              <a:t>= 0.80</a:t>
            </a:r>
            <a:endParaRPr lang="en-US" dirty="0">
              <a:latin typeface="Gotham"/>
            </a:endParaRPr>
          </a:p>
          <a:p>
            <a:pPr marL="342900" indent="-342900">
              <a:lnSpc>
                <a:spcPct val="200000"/>
              </a:lnSpc>
              <a:buFont typeface="+mj-lt"/>
              <a:buAutoNum type="arabicPeriod"/>
            </a:pPr>
            <a:r>
              <a:rPr lang="en-US" dirty="0">
                <a:latin typeface="Gotham"/>
              </a:rPr>
              <a:t>Learn about Machine Learning Algorithm, Cross Validation and Hyperparameter Tuning in each Algorithm and Neural Network Implementation for Improving Properties Prediction model</a:t>
            </a:r>
          </a:p>
        </p:txBody>
      </p:sp>
    </p:spTree>
    <p:extLst>
      <p:ext uri="{BB962C8B-B14F-4D97-AF65-F5344CB8AC3E}">
        <p14:creationId xmlns:p14="http://schemas.microsoft.com/office/powerpoint/2010/main" val="1683528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F8120E-591B-BD15-0121-87CFD1E5C609}"/>
              </a:ext>
            </a:extLst>
          </p:cNvPr>
          <p:cNvSpPr>
            <a:spLocks noGrp="1"/>
          </p:cNvSpPr>
          <p:nvPr>
            <p:ph type="sldNum" sz="quarter" idx="10"/>
          </p:nvPr>
        </p:nvSpPr>
        <p:spPr/>
        <p:txBody>
          <a:bodyPr/>
          <a:lstStyle/>
          <a:p>
            <a:fld id="{E8495C6F-F2B9-460A-BCD3-4531F8558E37}" type="slidenum">
              <a:rPr lang="en-US" smtClean="0"/>
              <a:pPr/>
              <a:t>23</a:t>
            </a:fld>
            <a:endParaRPr lang="en-US"/>
          </a:p>
        </p:txBody>
      </p:sp>
      <p:sp>
        <p:nvSpPr>
          <p:cNvPr id="4" name="Rectangle 3">
            <a:extLst>
              <a:ext uri="{FF2B5EF4-FFF2-40B4-BE49-F238E27FC236}">
                <a16:creationId xmlns:a16="http://schemas.microsoft.com/office/drawing/2014/main" id="{E259D6E0-D571-DEDB-00BB-B1A405E59FB5}"/>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0">
            <a:extLst>
              <a:ext uri="{FF2B5EF4-FFF2-40B4-BE49-F238E27FC236}">
                <a16:creationId xmlns:a16="http://schemas.microsoft.com/office/drawing/2014/main" id="{8F6566E7-A092-B96E-BA86-26A90AB06A98}"/>
              </a:ext>
            </a:extLst>
          </p:cNvPr>
          <p:cNvSpPr txBox="1">
            <a:spLocks/>
          </p:cNvSpPr>
          <p:nvPr/>
        </p:nvSpPr>
        <p:spPr>
          <a:xfrm>
            <a:off x="720000" y="425109"/>
            <a:ext cx="6732000" cy="669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4000" b="1">
                <a:solidFill>
                  <a:schemeClr val="tx1"/>
                </a:solidFill>
                <a:latin typeface="Gotham"/>
              </a:rPr>
              <a:t>Suggestions</a:t>
            </a:r>
          </a:p>
        </p:txBody>
      </p:sp>
      <p:sp>
        <p:nvSpPr>
          <p:cNvPr id="7" name="TextBox 6">
            <a:extLst>
              <a:ext uri="{FF2B5EF4-FFF2-40B4-BE49-F238E27FC236}">
                <a16:creationId xmlns:a16="http://schemas.microsoft.com/office/drawing/2014/main" id="{94F943E2-EB65-8CD7-2BE7-958F5B3025D7}"/>
              </a:ext>
            </a:extLst>
          </p:cNvPr>
          <p:cNvSpPr txBox="1"/>
          <p:nvPr/>
        </p:nvSpPr>
        <p:spPr>
          <a:xfrm>
            <a:off x="687411" y="1222165"/>
            <a:ext cx="7769178" cy="3477683"/>
          </a:xfrm>
          <a:prstGeom prst="rect">
            <a:avLst/>
          </a:prstGeom>
          <a:noFill/>
        </p:spPr>
        <p:txBody>
          <a:bodyPr wrap="square">
            <a:spAutoFit/>
          </a:bodyPr>
          <a:lstStyle/>
          <a:p>
            <a:pPr marL="342900" indent="-342900">
              <a:lnSpc>
                <a:spcPct val="200000"/>
              </a:lnSpc>
              <a:buFont typeface="+mj-lt"/>
              <a:buAutoNum type="arabicPeriod"/>
            </a:pPr>
            <a:r>
              <a:rPr lang="en-US" dirty="0">
                <a:latin typeface="Gotham"/>
              </a:rPr>
              <a:t>Increasing the number of bits in a molecular fingerprint can help separate substructures, but some cases cannot be separated regardless of bit addition.</a:t>
            </a:r>
          </a:p>
          <a:p>
            <a:pPr marL="342900" indent="-342900">
              <a:lnSpc>
                <a:spcPct val="200000"/>
              </a:lnSpc>
              <a:buFont typeface="+mj-lt"/>
              <a:buAutoNum type="arabicPeriod"/>
            </a:pPr>
            <a:r>
              <a:rPr lang="en-US" dirty="0">
                <a:latin typeface="Gotham"/>
              </a:rPr>
              <a:t>Deep Learning for modeling is more complex than Machine Learning, making it challenging to predict properties.</a:t>
            </a:r>
          </a:p>
          <a:p>
            <a:pPr marL="342900" indent="-342900">
              <a:lnSpc>
                <a:spcPct val="200000"/>
              </a:lnSpc>
              <a:buFont typeface="+mj-lt"/>
              <a:buAutoNum type="arabicPeriod"/>
            </a:pPr>
            <a:r>
              <a:rPr lang="en-US" dirty="0">
                <a:latin typeface="Gotham"/>
              </a:rPr>
              <a:t>While modeling is faster, finding the right model takes time, so planning information preparation is crucial.</a:t>
            </a:r>
          </a:p>
          <a:p>
            <a:pPr marL="342900" indent="-342900">
              <a:lnSpc>
                <a:spcPct val="200000"/>
              </a:lnSpc>
              <a:buFont typeface="+mj-lt"/>
              <a:buAutoNum type="arabicPeriod"/>
            </a:pPr>
            <a:r>
              <a:rPr lang="en-US" dirty="0">
                <a:latin typeface="Gotham"/>
              </a:rPr>
              <a:t>To improve model accuracy, consider creating a model that separates specific boundaries, focusing on specific functional groups.</a:t>
            </a:r>
            <a:endParaRPr lang="th-TH" dirty="0">
              <a:latin typeface="Gotham"/>
            </a:endParaRPr>
          </a:p>
        </p:txBody>
      </p:sp>
    </p:spTree>
    <p:extLst>
      <p:ext uri="{BB962C8B-B14F-4D97-AF65-F5344CB8AC3E}">
        <p14:creationId xmlns:p14="http://schemas.microsoft.com/office/powerpoint/2010/main" val="3431198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508F3486-B196-37E1-690E-D380E9938D22}"/>
              </a:ext>
            </a:extLst>
          </p:cNvPr>
          <p:cNvSpPr txBox="1">
            <a:spLocks/>
          </p:cNvSpPr>
          <p:nvPr/>
        </p:nvSpPr>
        <p:spPr>
          <a:xfrm>
            <a:off x="1" y="1821902"/>
            <a:ext cx="9143999" cy="14996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pPr algn="ctr"/>
            <a:r>
              <a:rPr lang="en-US" sz="8000" b="1" dirty="0">
                <a:solidFill>
                  <a:schemeClr val="tx1"/>
                </a:solidFill>
                <a:latin typeface="Gotham"/>
              </a:rPr>
              <a:t>Q&amp;A</a:t>
            </a:r>
          </a:p>
        </p:txBody>
      </p:sp>
    </p:spTree>
    <p:extLst>
      <p:ext uri="{BB962C8B-B14F-4D97-AF65-F5344CB8AC3E}">
        <p14:creationId xmlns:p14="http://schemas.microsoft.com/office/powerpoint/2010/main" val="4194241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9E9E7-573E-1191-2A48-CAE44DF12630}"/>
              </a:ext>
            </a:extLst>
          </p:cNvPr>
          <p:cNvSpPr>
            <a:spLocks noGrp="1"/>
          </p:cNvSpPr>
          <p:nvPr>
            <p:ph type="sldNum" sz="quarter" idx="10"/>
          </p:nvPr>
        </p:nvSpPr>
        <p:spPr/>
        <p:txBody>
          <a:bodyPr/>
          <a:lstStyle/>
          <a:p>
            <a:fld id="{E8495C6F-F2B9-460A-BCD3-4531F8558E37}" type="slidenum">
              <a:rPr lang="en-US" smtClean="0"/>
              <a:pPr/>
              <a:t>25</a:t>
            </a:fld>
            <a:endParaRPr lang="en-US"/>
          </a:p>
        </p:txBody>
      </p:sp>
      <p:sp>
        <p:nvSpPr>
          <p:cNvPr id="3" name="Title 14">
            <a:extLst>
              <a:ext uri="{FF2B5EF4-FFF2-40B4-BE49-F238E27FC236}">
                <a16:creationId xmlns:a16="http://schemas.microsoft.com/office/drawing/2014/main" id="{61B14A43-162F-E944-96E1-18DE28184CDF}"/>
              </a:ext>
            </a:extLst>
          </p:cNvPr>
          <p:cNvSpPr txBox="1">
            <a:spLocks/>
          </p:cNvSpPr>
          <p:nvPr/>
        </p:nvSpPr>
        <p:spPr>
          <a:xfrm>
            <a:off x="2" y="2187117"/>
            <a:ext cx="9143999" cy="769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pPr algn="ctr"/>
            <a:r>
              <a:rPr lang="en-US" sz="2800" b="1">
                <a:solidFill>
                  <a:schemeClr val="tx1"/>
                </a:solidFill>
                <a:latin typeface="Gotham"/>
              </a:rPr>
              <a:t>Backup</a:t>
            </a:r>
          </a:p>
        </p:txBody>
      </p:sp>
    </p:spTree>
    <p:extLst>
      <p:ext uri="{BB962C8B-B14F-4D97-AF65-F5344CB8AC3E}">
        <p14:creationId xmlns:p14="http://schemas.microsoft.com/office/powerpoint/2010/main" val="139830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76679D-2543-8737-6BA1-548C2B6891E2}"/>
              </a:ext>
            </a:extLst>
          </p:cNvPr>
          <p:cNvSpPr>
            <a:spLocks noGrp="1"/>
          </p:cNvSpPr>
          <p:nvPr>
            <p:ph type="sldNum" sz="quarter" idx="10"/>
          </p:nvPr>
        </p:nvSpPr>
        <p:spPr/>
        <p:txBody>
          <a:bodyPr/>
          <a:lstStyle/>
          <a:p>
            <a:fld id="{E8495C6F-F2B9-460A-BCD3-4531F8558E37}" type="slidenum">
              <a:rPr lang="en-US" smtClean="0"/>
              <a:pPr/>
              <a:t>26</a:t>
            </a:fld>
            <a:endParaRPr lang="en-US"/>
          </a:p>
        </p:txBody>
      </p:sp>
      <p:graphicFrame>
        <p:nvGraphicFramePr>
          <p:cNvPr id="6" name="Table 5">
            <a:extLst>
              <a:ext uri="{FF2B5EF4-FFF2-40B4-BE49-F238E27FC236}">
                <a16:creationId xmlns:a16="http://schemas.microsoft.com/office/drawing/2014/main" id="{7E451DED-150D-9862-C19E-889257F21EC0}"/>
              </a:ext>
            </a:extLst>
          </p:cNvPr>
          <p:cNvGraphicFramePr>
            <a:graphicFrameLocks noGrp="1"/>
          </p:cNvGraphicFramePr>
          <p:nvPr>
            <p:extLst>
              <p:ext uri="{D42A27DB-BD31-4B8C-83A1-F6EECF244321}">
                <p14:modId xmlns:p14="http://schemas.microsoft.com/office/powerpoint/2010/main" val="1108606434"/>
              </p:ext>
            </p:extLst>
          </p:nvPr>
        </p:nvGraphicFramePr>
        <p:xfrm>
          <a:off x="2554701" y="1242254"/>
          <a:ext cx="4034597" cy="3632115"/>
        </p:xfrm>
        <a:graphic>
          <a:graphicData uri="http://schemas.openxmlformats.org/drawingml/2006/table">
            <a:tbl>
              <a:tblPr firstRow="1" bandRow="1">
                <a:tableStyleId>{7E9639D4-E3E2-4D34-9284-5A2195B3D0D7}</a:tableStyleId>
              </a:tblPr>
              <a:tblGrid>
                <a:gridCol w="1317942">
                  <a:extLst>
                    <a:ext uri="{9D8B030D-6E8A-4147-A177-3AD203B41FA5}">
                      <a16:colId xmlns:a16="http://schemas.microsoft.com/office/drawing/2014/main" val="2272825125"/>
                    </a:ext>
                  </a:extLst>
                </a:gridCol>
                <a:gridCol w="1426809">
                  <a:extLst>
                    <a:ext uri="{9D8B030D-6E8A-4147-A177-3AD203B41FA5}">
                      <a16:colId xmlns:a16="http://schemas.microsoft.com/office/drawing/2014/main" val="3228555341"/>
                    </a:ext>
                  </a:extLst>
                </a:gridCol>
                <a:gridCol w="1289846">
                  <a:extLst>
                    <a:ext uri="{9D8B030D-6E8A-4147-A177-3AD203B41FA5}">
                      <a16:colId xmlns:a16="http://schemas.microsoft.com/office/drawing/2014/main" val="1701278063"/>
                    </a:ext>
                  </a:extLst>
                </a:gridCol>
              </a:tblGrid>
              <a:tr h="340275">
                <a:tc>
                  <a:txBody>
                    <a:bodyPr/>
                    <a:lstStyle/>
                    <a:p>
                      <a:pPr algn="ctr"/>
                      <a:r>
                        <a:rPr lang="en-US" sz="1200">
                          <a:latin typeface="Gotham"/>
                        </a:rPr>
                        <a:t>Functional Group</a:t>
                      </a:r>
                    </a:p>
                  </a:txBody>
                  <a:tcPr anchor="ctr"/>
                </a:tc>
                <a:tc>
                  <a:txBody>
                    <a:bodyPr/>
                    <a:lstStyle/>
                    <a:p>
                      <a:pPr algn="ctr"/>
                      <a:r>
                        <a:rPr lang="en-US" sz="1200">
                          <a:latin typeface="Gotham"/>
                        </a:rPr>
                        <a:t>Train</a:t>
                      </a:r>
                    </a:p>
                  </a:txBody>
                  <a:tcPr anchor="ctr"/>
                </a:tc>
                <a:tc>
                  <a:txBody>
                    <a:bodyPr/>
                    <a:lstStyle/>
                    <a:p>
                      <a:pPr algn="ctr"/>
                      <a:r>
                        <a:rPr lang="en-US" sz="1200">
                          <a:latin typeface="Gotham"/>
                        </a:rPr>
                        <a:t>Test</a:t>
                      </a:r>
                    </a:p>
                  </a:txBody>
                  <a:tcPr anchor="ctr"/>
                </a:tc>
                <a:extLst>
                  <a:ext uri="{0D108BD9-81ED-4DB2-BD59-A6C34878D82A}">
                    <a16:rowId xmlns:a16="http://schemas.microsoft.com/office/drawing/2014/main" val="1998219939"/>
                  </a:ext>
                </a:extLst>
              </a:tr>
              <a:tr h="0">
                <a:tc>
                  <a:txBody>
                    <a:bodyPr/>
                    <a:lstStyle/>
                    <a:p>
                      <a:pPr algn="ctr"/>
                      <a:r>
                        <a:rPr lang="en-US" sz="1200">
                          <a:latin typeface="Gotham"/>
                        </a:rPr>
                        <a:t>Alcohol</a:t>
                      </a:r>
                    </a:p>
                  </a:txBody>
                  <a:tcPr anchor="ctr"/>
                </a:tc>
                <a:tc>
                  <a:txBody>
                    <a:bodyPr/>
                    <a:lstStyle/>
                    <a:p>
                      <a:pPr algn="ctr"/>
                      <a:r>
                        <a:rPr lang="en-US" sz="1200">
                          <a:latin typeface="Gotham"/>
                        </a:rPr>
                        <a:t>877</a:t>
                      </a:r>
                    </a:p>
                  </a:txBody>
                  <a:tcPr anchor="ctr"/>
                </a:tc>
                <a:tc>
                  <a:txBody>
                    <a:bodyPr/>
                    <a:lstStyle/>
                    <a:p>
                      <a:pPr algn="ctr"/>
                      <a:r>
                        <a:rPr lang="en-US" sz="1200">
                          <a:latin typeface="Gotham"/>
                        </a:rPr>
                        <a:t>219</a:t>
                      </a:r>
                    </a:p>
                  </a:txBody>
                  <a:tcPr anchor="ctr"/>
                </a:tc>
                <a:extLst>
                  <a:ext uri="{0D108BD9-81ED-4DB2-BD59-A6C34878D82A}">
                    <a16:rowId xmlns:a16="http://schemas.microsoft.com/office/drawing/2014/main" val="414006721"/>
                  </a:ext>
                </a:extLst>
              </a:tr>
              <a:tr h="0">
                <a:tc>
                  <a:txBody>
                    <a:bodyPr/>
                    <a:lstStyle/>
                    <a:p>
                      <a:pPr algn="ctr"/>
                      <a:r>
                        <a:rPr lang="en-US" sz="1200">
                          <a:latin typeface="Gotham"/>
                        </a:rPr>
                        <a:t>Aldehyde</a:t>
                      </a:r>
                    </a:p>
                  </a:txBody>
                  <a:tcPr anchor="ctr"/>
                </a:tc>
                <a:tc>
                  <a:txBody>
                    <a:bodyPr/>
                    <a:lstStyle/>
                    <a:p>
                      <a:pPr algn="ctr"/>
                      <a:r>
                        <a:rPr lang="en-US" sz="1200">
                          <a:latin typeface="Gotham"/>
                        </a:rPr>
                        <a:t>73</a:t>
                      </a:r>
                    </a:p>
                  </a:txBody>
                  <a:tcPr anchor="ctr"/>
                </a:tc>
                <a:tc>
                  <a:txBody>
                    <a:bodyPr/>
                    <a:lstStyle/>
                    <a:p>
                      <a:pPr algn="ctr"/>
                      <a:r>
                        <a:rPr lang="en-US" sz="1200">
                          <a:latin typeface="Gotham"/>
                        </a:rPr>
                        <a:t>18</a:t>
                      </a:r>
                    </a:p>
                  </a:txBody>
                  <a:tcPr anchor="ctr"/>
                </a:tc>
                <a:extLst>
                  <a:ext uri="{0D108BD9-81ED-4DB2-BD59-A6C34878D82A}">
                    <a16:rowId xmlns:a16="http://schemas.microsoft.com/office/drawing/2014/main" val="4025412247"/>
                  </a:ext>
                </a:extLst>
              </a:tr>
              <a:tr h="0">
                <a:tc>
                  <a:txBody>
                    <a:bodyPr/>
                    <a:lstStyle/>
                    <a:p>
                      <a:pPr algn="ctr"/>
                      <a:r>
                        <a:rPr lang="en-US" sz="1200">
                          <a:latin typeface="Gotham"/>
                        </a:rPr>
                        <a:t>Alkane</a:t>
                      </a:r>
                    </a:p>
                  </a:txBody>
                  <a:tcPr anchor="ctr"/>
                </a:tc>
                <a:tc>
                  <a:txBody>
                    <a:bodyPr/>
                    <a:lstStyle/>
                    <a:p>
                      <a:pPr algn="ctr"/>
                      <a:r>
                        <a:rPr lang="en-US" sz="1200">
                          <a:latin typeface="Gotham"/>
                        </a:rPr>
                        <a:t>688</a:t>
                      </a:r>
                    </a:p>
                  </a:txBody>
                  <a:tcPr anchor="ctr"/>
                </a:tc>
                <a:tc>
                  <a:txBody>
                    <a:bodyPr/>
                    <a:lstStyle/>
                    <a:p>
                      <a:pPr algn="ctr"/>
                      <a:r>
                        <a:rPr lang="en-US" sz="1200">
                          <a:latin typeface="Gotham"/>
                        </a:rPr>
                        <a:t>172</a:t>
                      </a:r>
                    </a:p>
                  </a:txBody>
                  <a:tcPr anchor="ctr"/>
                </a:tc>
                <a:extLst>
                  <a:ext uri="{0D108BD9-81ED-4DB2-BD59-A6C34878D82A}">
                    <a16:rowId xmlns:a16="http://schemas.microsoft.com/office/drawing/2014/main" val="1831357631"/>
                  </a:ext>
                </a:extLst>
              </a:tr>
              <a:tr h="0">
                <a:tc>
                  <a:txBody>
                    <a:bodyPr/>
                    <a:lstStyle/>
                    <a:p>
                      <a:pPr algn="ctr"/>
                      <a:r>
                        <a:rPr lang="en-US" sz="1200">
                          <a:latin typeface="Gotham"/>
                        </a:rPr>
                        <a:t>Alkene</a:t>
                      </a:r>
                    </a:p>
                  </a:txBody>
                  <a:tcPr anchor="ctr"/>
                </a:tc>
                <a:tc>
                  <a:txBody>
                    <a:bodyPr/>
                    <a:lstStyle/>
                    <a:p>
                      <a:pPr algn="ctr"/>
                      <a:r>
                        <a:rPr lang="en-US" sz="1200">
                          <a:latin typeface="Gotham"/>
                        </a:rPr>
                        <a:t>1628</a:t>
                      </a:r>
                    </a:p>
                  </a:txBody>
                  <a:tcPr anchor="ctr"/>
                </a:tc>
                <a:tc>
                  <a:txBody>
                    <a:bodyPr/>
                    <a:lstStyle/>
                    <a:p>
                      <a:pPr algn="ctr"/>
                      <a:r>
                        <a:rPr lang="en-US" sz="1200">
                          <a:latin typeface="Gotham"/>
                        </a:rPr>
                        <a:t>407</a:t>
                      </a:r>
                    </a:p>
                  </a:txBody>
                  <a:tcPr anchor="ctr"/>
                </a:tc>
                <a:extLst>
                  <a:ext uri="{0D108BD9-81ED-4DB2-BD59-A6C34878D82A}">
                    <a16:rowId xmlns:a16="http://schemas.microsoft.com/office/drawing/2014/main" val="2785220925"/>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Alkyne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226</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56</a:t>
                      </a:r>
                    </a:p>
                  </a:txBody>
                  <a:tcPr anchor="ctr"/>
                </a:tc>
                <a:extLst>
                  <a:ext uri="{0D108BD9-81ED-4DB2-BD59-A6C34878D82A}">
                    <a16:rowId xmlns:a16="http://schemas.microsoft.com/office/drawing/2014/main" val="3746057422"/>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Amide</a:t>
                      </a:r>
                    </a:p>
                  </a:txBody>
                  <a:tcPr anchor="ctr"/>
                </a:tc>
                <a:tc>
                  <a:txBody>
                    <a:bodyPr/>
                    <a:lstStyle/>
                    <a:p>
                      <a:pPr algn="ctr"/>
                      <a:r>
                        <a:rPr lang="en-US" sz="1200">
                          <a:latin typeface="Gotham"/>
                        </a:rPr>
                        <a:t>394</a:t>
                      </a:r>
                    </a:p>
                  </a:txBody>
                  <a:tcPr anchor="ctr"/>
                </a:tc>
                <a:tc>
                  <a:txBody>
                    <a:bodyPr/>
                    <a:lstStyle/>
                    <a:p>
                      <a:pPr algn="ctr"/>
                      <a:r>
                        <a:rPr lang="en-US" sz="1200">
                          <a:latin typeface="Gotham"/>
                        </a:rPr>
                        <a:t>99</a:t>
                      </a:r>
                    </a:p>
                  </a:txBody>
                  <a:tcPr anchor="ctr"/>
                </a:tc>
                <a:extLst>
                  <a:ext uri="{0D108BD9-81ED-4DB2-BD59-A6C34878D82A}">
                    <a16:rowId xmlns:a16="http://schemas.microsoft.com/office/drawing/2014/main" val="1267440698"/>
                  </a:ext>
                </a:extLst>
              </a:tr>
              <a:tr h="0">
                <a:tc>
                  <a:txBody>
                    <a:bodyPr/>
                    <a:lstStyle/>
                    <a:p>
                      <a:pPr algn="ctr"/>
                      <a:r>
                        <a:rPr lang="en-US" sz="1200">
                          <a:latin typeface="Gotham"/>
                        </a:rPr>
                        <a:t>Amine</a:t>
                      </a:r>
                    </a:p>
                  </a:txBody>
                  <a:tcPr anchor="ctr"/>
                </a:tc>
                <a:tc>
                  <a:txBody>
                    <a:bodyPr/>
                    <a:lstStyle/>
                    <a:p>
                      <a:pPr algn="ctr"/>
                      <a:r>
                        <a:rPr lang="en-US" sz="1200">
                          <a:latin typeface="Gotham"/>
                        </a:rPr>
                        <a:t>527</a:t>
                      </a:r>
                    </a:p>
                  </a:txBody>
                  <a:tcPr anchor="ctr"/>
                </a:tc>
                <a:tc>
                  <a:txBody>
                    <a:bodyPr/>
                    <a:lstStyle/>
                    <a:p>
                      <a:pPr algn="ctr"/>
                      <a:r>
                        <a:rPr lang="en-US" sz="1200">
                          <a:latin typeface="Gotham"/>
                        </a:rPr>
                        <a:t>132</a:t>
                      </a:r>
                    </a:p>
                  </a:txBody>
                  <a:tcPr anchor="ctr"/>
                </a:tc>
                <a:extLst>
                  <a:ext uri="{0D108BD9-81ED-4DB2-BD59-A6C34878D82A}">
                    <a16:rowId xmlns:a16="http://schemas.microsoft.com/office/drawing/2014/main" val="1893669442"/>
                  </a:ext>
                </a:extLst>
              </a:tr>
              <a:tr h="0">
                <a:tc>
                  <a:txBody>
                    <a:bodyPr/>
                    <a:lstStyle/>
                    <a:p>
                      <a:pPr algn="ctr"/>
                      <a:r>
                        <a:rPr lang="en-US" sz="1200">
                          <a:latin typeface="Gotham"/>
                        </a:rPr>
                        <a:t>Aromatic</a:t>
                      </a:r>
                    </a:p>
                  </a:txBody>
                  <a:tcPr anchor="ctr"/>
                </a:tc>
                <a:tc>
                  <a:txBody>
                    <a:bodyPr/>
                    <a:lstStyle/>
                    <a:p>
                      <a:pPr algn="ctr"/>
                      <a:r>
                        <a:rPr lang="en-US" sz="1200">
                          <a:latin typeface="Gotham"/>
                        </a:rPr>
                        <a:t>930</a:t>
                      </a:r>
                    </a:p>
                  </a:txBody>
                  <a:tcPr anchor="ctr"/>
                </a:tc>
                <a:tc>
                  <a:txBody>
                    <a:bodyPr/>
                    <a:lstStyle/>
                    <a:p>
                      <a:pPr algn="ctr"/>
                      <a:r>
                        <a:rPr lang="en-US" sz="1200">
                          <a:latin typeface="Gotham"/>
                        </a:rPr>
                        <a:t>233</a:t>
                      </a:r>
                    </a:p>
                  </a:txBody>
                  <a:tcPr anchor="ctr"/>
                </a:tc>
                <a:extLst>
                  <a:ext uri="{0D108BD9-81ED-4DB2-BD59-A6C34878D82A}">
                    <a16:rowId xmlns:a16="http://schemas.microsoft.com/office/drawing/2014/main" val="1892994502"/>
                  </a:ext>
                </a:extLst>
              </a:tr>
              <a:tr h="0">
                <a:tc>
                  <a:txBody>
                    <a:bodyPr/>
                    <a:lstStyle/>
                    <a:p>
                      <a:pPr algn="ctr"/>
                      <a:r>
                        <a:rPr lang="en-US" sz="1200">
                          <a:latin typeface="Gotham"/>
                        </a:rPr>
                        <a:t>Carboxylic Acid</a:t>
                      </a:r>
                    </a:p>
                  </a:txBody>
                  <a:tcPr anchor="ctr"/>
                </a:tc>
                <a:tc>
                  <a:txBody>
                    <a:bodyPr/>
                    <a:lstStyle/>
                    <a:p>
                      <a:pPr algn="ctr"/>
                      <a:r>
                        <a:rPr lang="en-US" sz="1200">
                          <a:latin typeface="Gotham"/>
                        </a:rPr>
                        <a:t>202</a:t>
                      </a:r>
                    </a:p>
                  </a:txBody>
                  <a:tcPr anchor="ctr"/>
                </a:tc>
                <a:tc>
                  <a:txBody>
                    <a:bodyPr/>
                    <a:lstStyle/>
                    <a:p>
                      <a:pPr algn="ctr"/>
                      <a:r>
                        <a:rPr lang="en-US" sz="1200">
                          <a:latin typeface="Gotham"/>
                        </a:rPr>
                        <a:t>51</a:t>
                      </a:r>
                    </a:p>
                  </a:txBody>
                  <a:tcPr anchor="ctr"/>
                </a:tc>
                <a:extLst>
                  <a:ext uri="{0D108BD9-81ED-4DB2-BD59-A6C34878D82A}">
                    <a16:rowId xmlns:a16="http://schemas.microsoft.com/office/drawing/2014/main" val="1609591462"/>
                  </a:ext>
                </a:extLst>
              </a:tr>
              <a:tr h="0">
                <a:tc>
                  <a:txBody>
                    <a:bodyPr/>
                    <a:lstStyle/>
                    <a:p>
                      <a:pPr algn="ctr"/>
                      <a:r>
                        <a:rPr lang="en-US" sz="1200">
                          <a:latin typeface="Gotham"/>
                        </a:rPr>
                        <a:t>Ester</a:t>
                      </a:r>
                    </a:p>
                  </a:txBody>
                  <a:tcPr anchor="ctr"/>
                </a:tc>
                <a:tc>
                  <a:txBody>
                    <a:bodyPr/>
                    <a:lstStyle/>
                    <a:p>
                      <a:pPr algn="ctr"/>
                      <a:r>
                        <a:rPr lang="en-US" sz="1200">
                          <a:latin typeface="Gotham"/>
                        </a:rPr>
                        <a:t>3033</a:t>
                      </a:r>
                    </a:p>
                  </a:txBody>
                  <a:tcPr anchor="ctr"/>
                </a:tc>
                <a:tc>
                  <a:txBody>
                    <a:bodyPr/>
                    <a:lstStyle/>
                    <a:p>
                      <a:pPr algn="ctr"/>
                      <a:r>
                        <a:rPr lang="en-US" sz="1200">
                          <a:latin typeface="Gotham"/>
                        </a:rPr>
                        <a:t>758</a:t>
                      </a:r>
                    </a:p>
                  </a:txBody>
                  <a:tcPr anchor="ctr"/>
                </a:tc>
                <a:extLst>
                  <a:ext uri="{0D108BD9-81ED-4DB2-BD59-A6C34878D82A}">
                    <a16:rowId xmlns:a16="http://schemas.microsoft.com/office/drawing/2014/main" val="2152835484"/>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Ether</a:t>
                      </a:r>
                    </a:p>
                  </a:txBody>
                  <a:tcPr anchor="ctr"/>
                </a:tc>
                <a:tc>
                  <a:txBody>
                    <a:bodyPr/>
                    <a:lstStyle/>
                    <a:p>
                      <a:pPr algn="ctr"/>
                      <a:r>
                        <a:rPr lang="en-US" sz="1200">
                          <a:latin typeface="Gotham"/>
                        </a:rPr>
                        <a:t>10</a:t>
                      </a:r>
                    </a:p>
                  </a:txBody>
                  <a:tcPr anchor="ctr"/>
                </a:tc>
                <a:tc>
                  <a:txBody>
                    <a:bodyPr/>
                    <a:lstStyle/>
                    <a:p>
                      <a:pPr algn="ctr"/>
                      <a:r>
                        <a:rPr lang="en-US" sz="1200">
                          <a:latin typeface="Gotham"/>
                        </a:rPr>
                        <a:t>3</a:t>
                      </a:r>
                    </a:p>
                  </a:txBody>
                  <a:tcPr anchor="ctr"/>
                </a:tc>
                <a:extLst>
                  <a:ext uri="{0D108BD9-81ED-4DB2-BD59-A6C34878D82A}">
                    <a16:rowId xmlns:a16="http://schemas.microsoft.com/office/drawing/2014/main" val="2405768965"/>
                  </a:ext>
                </a:extLst>
              </a:tr>
              <a:tr h="0">
                <a:tc>
                  <a:txBody>
                    <a:bodyPr/>
                    <a:lstStyle/>
                    <a:p>
                      <a:pPr algn="ctr"/>
                      <a:r>
                        <a:rPr lang="en-US" sz="1200">
                          <a:latin typeface="Gotham"/>
                        </a:rPr>
                        <a:t>Ketone</a:t>
                      </a:r>
                    </a:p>
                  </a:txBody>
                  <a:tcPr anchor="ctr"/>
                </a:tc>
                <a:tc>
                  <a:txBody>
                    <a:bodyPr/>
                    <a:lstStyle/>
                    <a:p>
                      <a:pPr algn="ctr"/>
                      <a:r>
                        <a:rPr lang="en-US" sz="1200">
                          <a:latin typeface="Gotham"/>
                        </a:rPr>
                        <a:t>354</a:t>
                      </a:r>
                    </a:p>
                  </a:txBody>
                  <a:tcPr anchor="ctr"/>
                </a:tc>
                <a:tc>
                  <a:txBody>
                    <a:bodyPr/>
                    <a:lstStyle/>
                    <a:p>
                      <a:pPr algn="ctr"/>
                      <a:r>
                        <a:rPr lang="en-US" sz="1200">
                          <a:latin typeface="Gotham"/>
                        </a:rPr>
                        <a:t>88</a:t>
                      </a:r>
                    </a:p>
                  </a:txBody>
                  <a:tcPr anchor="ctr"/>
                </a:tc>
                <a:extLst>
                  <a:ext uri="{0D108BD9-81ED-4DB2-BD59-A6C34878D82A}">
                    <a16:rowId xmlns:a16="http://schemas.microsoft.com/office/drawing/2014/main" val="1817095253"/>
                  </a:ext>
                </a:extLst>
              </a:tr>
            </a:tbl>
          </a:graphicData>
        </a:graphic>
      </p:graphicFrame>
      <p:sp>
        <p:nvSpPr>
          <p:cNvPr id="4" name="Title 10">
            <a:extLst>
              <a:ext uri="{FF2B5EF4-FFF2-40B4-BE49-F238E27FC236}">
                <a16:creationId xmlns:a16="http://schemas.microsoft.com/office/drawing/2014/main" id="{B7A0B755-9DAD-DC23-E810-8C0D704DBCCD}"/>
              </a:ext>
            </a:extLst>
          </p:cNvPr>
          <p:cNvSpPr txBox="1">
            <a:spLocks/>
          </p:cNvSpPr>
          <p:nvPr/>
        </p:nvSpPr>
        <p:spPr>
          <a:xfrm>
            <a:off x="720000" y="572914"/>
            <a:ext cx="6138000" cy="669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4000" b="1">
                <a:solidFill>
                  <a:schemeClr val="tx1"/>
                </a:solidFill>
                <a:latin typeface="Gotham"/>
              </a:rPr>
              <a:t>Boiling Point</a:t>
            </a:r>
          </a:p>
        </p:txBody>
      </p:sp>
      <p:sp>
        <p:nvSpPr>
          <p:cNvPr id="5" name="Rectangle 4">
            <a:extLst>
              <a:ext uri="{FF2B5EF4-FFF2-40B4-BE49-F238E27FC236}">
                <a16:creationId xmlns:a16="http://schemas.microsoft.com/office/drawing/2014/main" id="{99001AF0-88B1-C576-9571-0F7502298DC8}"/>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0">
            <a:extLst>
              <a:ext uri="{FF2B5EF4-FFF2-40B4-BE49-F238E27FC236}">
                <a16:creationId xmlns:a16="http://schemas.microsoft.com/office/drawing/2014/main" id="{8B6C5B0C-CD33-D4D7-844D-C515737955C3}"/>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Tree>
    <p:extLst>
      <p:ext uri="{BB962C8B-B14F-4D97-AF65-F5344CB8AC3E}">
        <p14:creationId xmlns:p14="http://schemas.microsoft.com/office/powerpoint/2010/main" val="3486221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76679D-2543-8737-6BA1-548C2B6891E2}"/>
              </a:ext>
            </a:extLst>
          </p:cNvPr>
          <p:cNvSpPr>
            <a:spLocks noGrp="1"/>
          </p:cNvSpPr>
          <p:nvPr>
            <p:ph type="sldNum" sz="quarter" idx="10"/>
          </p:nvPr>
        </p:nvSpPr>
        <p:spPr/>
        <p:txBody>
          <a:bodyPr/>
          <a:lstStyle/>
          <a:p>
            <a:fld id="{E8495C6F-F2B9-460A-BCD3-4531F8558E37}" type="slidenum">
              <a:rPr lang="en-US" smtClean="0"/>
              <a:pPr/>
              <a:t>27</a:t>
            </a:fld>
            <a:endParaRPr lang="en-US"/>
          </a:p>
        </p:txBody>
      </p:sp>
      <p:graphicFrame>
        <p:nvGraphicFramePr>
          <p:cNvPr id="6" name="Table 5">
            <a:extLst>
              <a:ext uri="{FF2B5EF4-FFF2-40B4-BE49-F238E27FC236}">
                <a16:creationId xmlns:a16="http://schemas.microsoft.com/office/drawing/2014/main" id="{7E451DED-150D-9862-C19E-889257F21EC0}"/>
              </a:ext>
            </a:extLst>
          </p:cNvPr>
          <p:cNvGraphicFramePr>
            <a:graphicFrameLocks noGrp="1"/>
          </p:cNvGraphicFramePr>
          <p:nvPr>
            <p:extLst>
              <p:ext uri="{D42A27DB-BD31-4B8C-83A1-F6EECF244321}">
                <p14:modId xmlns:p14="http://schemas.microsoft.com/office/powerpoint/2010/main" val="3793149890"/>
              </p:ext>
            </p:extLst>
          </p:nvPr>
        </p:nvGraphicFramePr>
        <p:xfrm>
          <a:off x="2554701" y="1257717"/>
          <a:ext cx="4034597" cy="3632115"/>
        </p:xfrm>
        <a:graphic>
          <a:graphicData uri="http://schemas.openxmlformats.org/drawingml/2006/table">
            <a:tbl>
              <a:tblPr firstRow="1" bandRow="1">
                <a:tableStyleId>{7E9639D4-E3E2-4D34-9284-5A2195B3D0D7}</a:tableStyleId>
              </a:tblPr>
              <a:tblGrid>
                <a:gridCol w="1317942">
                  <a:extLst>
                    <a:ext uri="{9D8B030D-6E8A-4147-A177-3AD203B41FA5}">
                      <a16:colId xmlns:a16="http://schemas.microsoft.com/office/drawing/2014/main" val="2272825125"/>
                    </a:ext>
                  </a:extLst>
                </a:gridCol>
                <a:gridCol w="1426809">
                  <a:extLst>
                    <a:ext uri="{9D8B030D-6E8A-4147-A177-3AD203B41FA5}">
                      <a16:colId xmlns:a16="http://schemas.microsoft.com/office/drawing/2014/main" val="3228555341"/>
                    </a:ext>
                  </a:extLst>
                </a:gridCol>
                <a:gridCol w="1289846">
                  <a:extLst>
                    <a:ext uri="{9D8B030D-6E8A-4147-A177-3AD203B41FA5}">
                      <a16:colId xmlns:a16="http://schemas.microsoft.com/office/drawing/2014/main" val="1701278063"/>
                    </a:ext>
                  </a:extLst>
                </a:gridCol>
              </a:tblGrid>
              <a:tr h="340275">
                <a:tc>
                  <a:txBody>
                    <a:bodyPr/>
                    <a:lstStyle/>
                    <a:p>
                      <a:pPr algn="ctr"/>
                      <a:r>
                        <a:rPr lang="en-US" sz="1200">
                          <a:latin typeface="Gotham"/>
                        </a:rPr>
                        <a:t>Functional Group</a:t>
                      </a:r>
                    </a:p>
                  </a:txBody>
                  <a:tcPr anchor="ctr"/>
                </a:tc>
                <a:tc>
                  <a:txBody>
                    <a:bodyPr/>
                    <a:lstStyle/>
                    <a:p>
                      <a:pPr algn="ctr"/>
                      <a:r>
                        <a:rPr lang="en-US" sz="1200">
                          <a:latin typeface="Gotham"/>
                        </a:rPr>
                        <a:t>Train</a:t>
                      </a:r>
                    </a:p>
                  </a:txBody>
                  <a:tcPr anchor="ctr"/>
                </a:tc>
                <a:tc>
                  <a:txBody>
                    <a:bodyPr/>
                    <a:lstStyle/>
                    <a:p>
                      <a:pPr algn="ctr"/>
                      <a:r>
                        <a:rPr lang="en-US" sz="1200">
                          <a:latin typeface="Gotham"/>
                        </a:rPr>
                        <a:t>Test</a:t>
                      </a:r>
                    </a:p>
                  </a:txBody>
                  <a:tcPr anchor="ctr"/>
                </a:tc>
                <a:extLst>
                  <a:ext uri="{0D108BD9-81ED-4DB2-BD59-A6C34878D82A}">
                    <a16:rowId xmlns:a16="http://schemas.microsoft.com/office/drawing/2014/main" val="1998219939"/>
                  </a:ext>
                </a:extLst>
              </a:tr>
              <a:tr h="0">
                <a:tc>
                  <a:txBody>
                    <a:bodyPr/>
                    <a:lstStyle/>
                    <a:p>
                      <a:pPr algn="ctr"/>
                      <a:r>
                        <a:rPr lang="en-US" sz="1200">
                          <a:latin typeface="Gotham"/>
                        </a:rPr>
                        <a:t>Alcohol</a:t>
                      </a:r>
                    </a:p>
                  </a:txBody>
                  <a:tcPr anchor="ctr"/>
                </a:tc>
                <a:tc>
                  <a:txBody>
                    <a:bodyPr/>
                    <a:lstStyle/>
                    <a:p>
                      <a:pPr algn="ctr"/>
                      <a:r>
                        <a:rPr lang="en-US" sz="1200">
                          <a:latin typeface="Gotham"/>
                        </a:rPr>
                        <a:t>222</a:t>
                      </a:r>
                    </a:p>
                  </a:txBody>
                  <a:tcPr anchor="ctr"/>
                </a:tc>
                <a:tc>
                  <a:txBody>
                    <a:bodyPr/>
                    <a:lstStyle/>
                    <a:p>
                      <a:pPr algn="ctr"/>
                      <a:r>
                        <a:rPr lang="en-US" sz="1200">
                          <a:latin typeface="Gotham"/>
                        </a:rPr>
                        <a:t>55</a:t>
                      </a:r>
                    </a:p>
                  </a:txBody>
                  <a:tcPr anchor="ctr"/>
                </a:tc>
                <a:extLst>
                  <a:ext uri="{0D108BD9-81ED-4DB2-BD59-A6C34878D82A}">
                    <a16:rowId xmlns:a16="http://schemas.microsoft.com/office/drawing/2014/main" val="414006721"/>
                  </a:ext>
                </a:extLst>
              </a:tr>
              <a:tr h="0">
                <a:tc>
                  <a:txBody>
                    <a:bodyPr/>
                    <a:lstStyle/>
                    <a:p>
                      <a:pPr algn="ctr"/>
                      <a:r>
                        <a:rPr lang="en-US" sz="1200">
                          <a:latin typeface="Gotham"/>
                        </a:rPr>
                        <a:t>Aldehyde</a:t>
                      </a:r>
                    </a:p>
                  </a:txBody>
                  <a:tcPr anchor="ctr"/>
                </a:tc>
                <a:tc>
                  <a:txBody>
                    <a:bodyPr/>
                    <a:lstStyle/>
                    <a:p>
                      <a:pPr algn="ctr"/>
                      <a:r>
                        <a:rPr lang="en-US" sz="1200">
                          <a:latin typeface="Gotham"/>
                        </a:rPr>
                        <a:t>25</a:t>
                      </a:r>
                    </a:p>
                  </a:txBody>
                  <a:tcPr anchor="ctr"/>
                </a:tc>
                <a:tc>
                  <a:txBody>
                    <a:bodyPr/>
                    <a:lstStyle/>
                    <a:p>
                      <a:pPr algn="ctr"/>
                      <a:r>
                        <a:rPr lang="en-US" sz="1200">
                          <a:latin typeface="Gotham"/>
                        </a:rPr>
                        <a:t>6</a:t>
                      </a:r>
                    </a:p>
                  </a:txBody>
                  <a:tcPr anchor="ctr"/>
                </a:tc>
                <a:extLst>
                  <a:ext uri="{0D108BD9-81ED-4DB2-BD59-A6C34878D82A}">
                    <a16:rowId xmlns:a16="http://schemas.microsoft.com/office/drawing/2014/main" val="4025412247"/>
                  </a:ext>
                </a:extLst>
              </a:tr>
              <a:tr h="0">
                <a:tc>
                  <a:txBody>
                    <a:bodyPr/>
                    <a:lstStyle/>
                    <a:p>
                      <a:pPr algn="ctr"/>
                      <a:r>
                        <a:rPr lang="en-US" sz="1200">
                          <a:latin typeface="Gotham"/>
                        </a:rPr>
                        <a:t>Alkane</a:t>
                      </a:r>
                    </a:p>
                  </a:txBody>
                  <a:tcPr anchor="ctr"/>
                </a:tc>
                <a:tc>
                  <a:txBody>
                    <a:bodyPr/>
                    <a:lstStyle/>
                    <a:p>
                      <a:pPr algn="ctr"/>
                      <a:r>
                        <a:rPr lang="en-US" sz="1200">
                          <a:latin typeface="Gotham"/>
                        </a:rPr>
                        <a:t>353</a:t>
                      </a:r>
                    </a:p>
                  </a:txBody>
                  <a:tcPr anchor="ctr"/>
                </a:tc>
                <a:tc>
                  <a:txBody>
                    <a:bodyPr/>
                    <a:lstStyle/>
                    <a:p>
                      <a:pPr algn="ctr"/>
                      <a:r>
                        <a:rPr lang="en-US" sz="1200">
                          <a:latin typeface="Gotham"/>
                        </a:rPr>
                        <a:t>89</a:t>
                      </a:r>
                    </a:p>
                  </a:txBody>
                  <a:tcPr anchor="ctr"/>
                </a:tc>
                <a:extLst>
                  <a:ext uri="{0D108BD9-81ED-4DB2-BD59-A6C34878D82A}">
                    <a16:rowId xmlns:a16="http://schemas.microsoft.com/office/drawing/2014/main" val="1831357631"/>
                  </a:ext>
                </a:extLst>
              </a:tr>
              <a:tr h="0">
                <a:tc>
                  <a:txBody>
                    <a:bodyPr/>
                    <a:lstStyle/>
                    <a:p>
                      <a:pPr algn="ctr"/>
                      <a:r>
                        <a:rPr lang="en-US" sz="1200">
                          <a:latin typeface="Gotham"/>
                        </a:rPr>
                        <a:t>Alkene</a:t>
                      </a:r>
                    </a:p>
                  </a:txBody>
                  <a:tcPr anchor="ctr"/>
                </a:tc>
                <a:tc>
                  <a:txBody>
                    <a:bodyPr/>
                    <a:lstStyle/>
                    <a:p>
                      <a:pPr algn="ctr"/>
                      <a:r>
                        <a:rPr lang="en-US" sz="1200">
                          <a:latin typeface="Gotham"/>
                        </a:rPr>
                        <a:t>187</a:t>
                      </a:r>
                    </a:p>
                  </a:txBody>
                  <a:tcPr anchor="ctr"/>
                </a:tc>
                <a:tc>
                  <a:txBody>
                    <a:bodyPr/>
                    <a:lstStyle/>
                    <a:p>
                      <a:pPr algn="ctr"/>
                      <a:r>
                        <a:rPr lang="en-US" sz="1200">
                          <a:latin typeface="Gotham"/>
                        </a:rPr>
                        <a:t>47</a:t>
                      </a:r>
                    </a:p>
                  </a:txBody>
                  <a:tcPr anchor="ctr"/>
                </a:tc>
                <a:extLst>
                  <a:ext uri="{0D108BD9-81ED-4DB2-BD59-A6C34878D82A}">
                    <a16:rowId xmlns:a16="http://schemas.microsoft.com/office/drawing/2014/main" val="2785220925"/>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Alkyne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31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8</a:t>
                      </a:r>
                    </a:p>
                  </a:txBody>
                  <a:tcPr anchor="ctr"/>
                </a:tc>
                <a:extLst>
                  <a:ext uri="{0D108BD9-81ED-4DB2-BD59-A6C34878D82A}">
                    <a16:rowId xmlns:a16="http://schemas.microsoft.com/office/drawing/2014/main" val="3746057422"/>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Amide</a:t>
                      </a:r>
                    </a:p>
                  </a:txBody>
                  <a:tcPr anchor="ctr"/>
                </a:tc>
                <a:tc>
                  <a:txBody>
                    <a:bodyPr/>
                    <a:lstStyle/>
                    <a:p>
                      <a:pPr algn="ctr"/>
                      <a:r>
                        <a:rPr lang="en-US" sz="1200">
                          <a:latin typeface="Gotham"/>
                        </a:rPr>
                        <a:t>27</a:t>
                      </a:r>
                    </a:p>
                  </a:txBody>
                  <a:tcPr anchor="ctr"/>
                </a:tc>
                <a:tc>
                  <a:txBody>
                    <a:bodyPr/>
                    <a:lstStyle/>
                    <a:p>
                      <a:pPr algn="ctr"/>
                      <a:r>
                        <a:rPr lang="en-US" sz="1200">
                          <a:latin typeface="Gotham"/>
                        </a:rPr>
                        <a:t>7</a:t>
                      </a:r>
                    </a:p>
                  </a:txBody>
                  <a:tcPr anchor="ctr"/>
                </a:tc>
                <a:extLst>
                  <a:ext uri="{0D108BD9-81ED-4DB2-BD59-A6C34878D82A}">
                    <a16:rowId xmlns:a16="http://schemas.microsoft.com/office/drawing/2014/main" val="1267440698"/>
                  </a:ext>
                </a:extLst>
              </a:tr>
              <a:tr h="0">
                <a:tc>
                  <a:txBody>
                    <a:bodyPr/>
                    <a:lstStyle/>
                    <a:p>
                      <a:pPr algn="ctr"/>
                      <a:r>
                        <a:rPr lang="en-US" sz="1200">
                          <a:latin typeface="Gotham"/>
                        </a:rPr>
                        <a:t>Amine</a:t>
                      </a:r>
                    </a:p>
                  </a:txBody>
                  <a:tcPr anchor="ctr"/>
                </a:tc>
                <a:tc>
                  <a:txBody>
                    <a:bodyPr/>
                    <a:lstStyle/>
                    <a:p>
                      <a:pPr algn="ctr"/>
                      <a:r>
                        <a:rPr lang="en-US" sz="1200">
                          <a:latin typeface="Gotham"/>
                        </a:rPr>
                        <a:t>65</a:t>
                      </a:r>
                    </a:p>
                  </a:txBody>
                  <a:tcPr anchor="ctr"/>
                </a:tc>
                <a:tc>
                  <a:txBody>
                    <a:bodyPr/>
                    <a:lstStyle/>
                    <a:p>
                      <a:pPr algn="ctr"/>
                      <a:r>
                        <a:rPr lang="en-US" sz="1200">
                          <a:latin typeface="Gotham"/>
                        </a:rPr>
                        <a:t>16</a:t>
                      </a:r>
                    </a:p>
                  </a:txBody>
                  <a:tcPr anchor="ctr"/>
                </a:tc>
                <a:extLst>
                  <a:ext uri="{0D108BD9-81ED-4DB2-BD59-A6C34878D82A}">
                    <a16:rowId xmlns:a16="http://schemas.microsoft.com/office/drawing/2014/main" val="1893669442"/>
                  </a:ext>
                </a:extLst>
              </a:tr>
              <a:tr h="0">
                <a:tc>
                  <a:txBody>
                    <a:bodyPr/>
                    <a:lstStyle/>
                    <a:p>
                      <a:pPr algn="ctr"/>
                      <a:r>
                        <a:rPr lang="en-US" sz="1200">
                          <a:latin typeface="Gotham"/>
                        </a:rPr>
                        <a:t>Aromatic</a:t>
                      </a:r>
                    </a:p>
                  </a:txBody>
                  <a:tcPr anchor="ctr"/>
                </a:tc>
                <a:tc>
                  <a:txBody>
                    <a:bodyPr/>
                    <a:lstStyle/>
                    <a:p>
                      <a:pPr algn="ctr"/>
                      <a:r>
                        <a:rPr lang="en-US" sz="1200">
                          <a:latin typeface="Gotham"/>
                        </a:rPr>
                        <a:t>113</a:t>
                      </a:r>
                    </a:p>
                  </a:txBody>
                  <a:tcPr anchor="ctr"/>
                </a:tc>
                <a:tc>
                  <a:txBody>
                    <a:bodyPr/>
                    <a:lstStyle/>
                    <a:p>
                      <a:pPr algn="ctr"/>
                      <a:r>
                        <a:rPr lang="en-US" sz="1200">
                          <a:latin typeface="Gotham"/>
                        </a:rPr>
                        <a:t>28</a:t>
                      </a:r>
                    </a:p>
                  </a:txBody>
                  <a:tcPr anchor="ctr"/>
                </a:tc>
                <a:extLst>
                  <a:ext uri="{0D108BD9-81ED-4DB2-BD59-A6C34878D82A}">
                    <a16:rowId xmlns:a16="http://schemas.microsoft.com/office/drawing/2014/main" val="1892994502"/>
                  </a:ext>
                </a:extLst>
              </a:tr>
              <a:tr h="0">
                <a:tc>
                  <a:txBody>
                    <a:bodyPr/>
                    <a:lstStyle/>
                    <a:p>
                      <a:pPr algn="ctr"/>
                      <a:r>
                        <a:rPr lang="en-US" sz="1200">
                          <a:latin typeface="Gotham"/>
                        </a:rPr>
                        <a:t>Carboxylic Acid</a:t>
                      </a:r>
                    </a:p>
                  </a:txBody>
                  <a:tcPr anchor="ctr"/>
                </a:tc>
                <a:tc>
                  <a:txBody>
                    <a:bodyPr/>
                    <a:lstStyle/>
                    <a:p>
                      <a:pPr algn="ctr"/>
                      <a:r>
                        <a:rPr lang="en-US" sz="1200">
                          <a:latin typeface="Gotham"/>
                        </a:rPr>
                        <a:t>42</a:t>
                      </a:r>
                    </a:p>
                  </a:txBody>
                  <a:tcPr anchor="ctr"/>
                </a:tc>
                <a:tc>
                  <a:txBody>
                    <a:bodyPr/>
                    <a:lstStyle/>
                    <a:p>
                      <a:pPr algn="ctr"/>
                      <a:r>
                        <a:rPr lang="en-US" sz="1200">
                          <a:latin typeface="Gotham"/>
                        </a:rPr>
                        <a:t>11</a:t>
                      </a:r>
                    </a:p>
                  </a:txBody>
                  <a:tcPr anchor="ctr"/>
                </a:tc>
                <a:extLst>
                  <a:ext uri="{0D108BD9-81ED-4DB2-BD59-A6C34878D82A}">
                    <a16:rowId xmlns:a16="http://schemas.microsoft.com/office/drawing/2014/main" val="1609591462"/>
                  </a:ext>
                </a:extLst>
              </a:tr>
              <a:tr h="0">
                <a:tc>
                  <a:txBody>
                    <a:bodyPr/>
                    <a:lstStyle/>
                    <a:p>
                      <a:pPr algn="ctr"/>
                      <a:r>
                        <a:rPr lang="en-US" sz="1200">
                          <a:latin typeface="Gotham"/>
                        </a:rPr>
                        <a:t>Ester</a:t>
                      </a:r>
                    </a:p>
                  </a:txBody>
                  <a:tcPr anchor="ctr"/>
                </a:tc>
                <a:tc>
                  <a:txBody>
                    <a:bodyPr/>
                    <a:lstStyle/>
                    <a:p>
                      <a:pPr algn="ctr"/>
                      <a:r>
                        <a:rPr lang="en-US" sz="1200">
                          <a:latin typeface="Gotham"/>
                        </a:rPr>
                        <a:t>295</a:t>
                      </a:r>
                    </a:p>
                  </a:txBody>
                  <a:tcPr anchor="ctr"/>
                </a:tc>
                <a:tc>
                  <a:txBody>
                    <a:bodyPr/>
                    <a:lstStyle/>
                    <a:p>
                      <a:pPr algn="ctr"/>
                      <a:r>
                        <a:rPr lang="en-US" sz="1200">
                          <a:latin typeface="Gotham"/>
                        </a:rPr>
                        <a:t>74</a:t>
                      </a:r>
                    </a:p>
                  </a:txBody>
                  <a:tcPr anchor="ctr"/>
                </a:tc>
                <a:extLst>
                  <a:ext uri="{0D108BD9-81ED-4DB2-BD59-A6C34878D82A}">
                    <a16:rowId xmlns:a16="http://schemas.microsoft.com/office/drawing/2014/main" val="2152835484"/>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Gotham"/>
                        </a:rPr>
                        <a:t>Ether</a:t>
                      </a:r>
                    </a:p>
                  </a:txBody>
                  <a:tcPr anchor="ctr"/>
                </a:tc>
                <a:tc>
                  <a:txBody>
                    <a:bodyPr/>
                    <a:lstStyle/>
                    <a:p>
                      <a:pPr algn="ctr"/>
                      <a:r>
                        <a:rPr lang="en-US" sz="1200">
                          <a:latin typeface="Gotham"/>
                        </a:rPr>
                        <a:t>6</a:t>
                      </a:r>
                    </a:p>
                  </a:txBody>
                  <a:tcPr anchor="ctr"/>
                </a:tc>
                <a:tc>
                  <a:txBody>
                    <a:bodyPr/>
                    <a:lstStyle/>
                    <a:p>
                      <a:pPr algn="ctr"/>
                      <a:r>
                        <a:rPr lang="en-US" sz="1200">
                          <a:latin typeface="Gotham"/>
                        </a:rPr>
                        <a:t>1</a:t>
                      </a:r>
                    </a:p>
                  </a:txBody>
                  <a:tcPr anchor="ctr"/>
                </a:tc>
                <a:extLst>
                  <a:ext uri="{0D108BD9-81ED-4DB2-BD59-A6C34878D82A}">
                    <a16:rowId xmlns:a16="http://schemas.microsoft.com/office/drawing/2014/main" val="2405768965"/>
                  </a:ext>
                </a:extLst>
              </a:tr>
              <a:tr h="0">
                <a:tc>
                  <a:txBody>
                    <a:bodyPr/>
                    <a:lstStyle/>
                    <a:p>
                      <a:pPr algn="ctr"/>
                      <a:r>
                        <a:rPr lang="en-US" sz="1200">
                          <a:latin typeface="Gotham"/>
                        </a:rPr>
                        <a:t>Ketone</a:t>
                      </a:r>
                    </a:p>
                  </a:txBody>
                  <a:tcPr anchor="ctr"/>
                </a:tc>
                <a:tc>
                  <a:txBody>
                    <a:bodyPr/>
                    <a:lstStyle/>
                    <a:p>
                      <a:pPr algn="ctr"/>
                      <a:r>
                        <a:rPr lang="en-US" sz="1200">
                          <a:latin typeface="Gotham"/>
                        </a:rPr>
                        <a:t>63</a:t>
                      </a:r>
                    </a:p>
                  </a:txBody>
                  <a:tcPr anchor="ctr"/>
                </a:tc>
                <a:tc>
                  <a:txBody>
                    <a:bodyPr/>
                    <a:lstStyle/>
                    <a:p>
                      <a:pPr algn="ctr"/>
                      <a:r>
                        <a:rPr lang="en-US" sz="1200">
                          <a:latin typeface="Gotham"/>
                        </a:rPr>
                        <a:t>16</a:t>
                      </a:r>
                    </a:p>
                  </a:txBody>
                  <a:tcPr anchor="ctr"/>
                </a:tc>
                <a:extLst>
                  <a:ext uri="{0D108BD9-81ED-4DB2-BD59-A6C34878D82A}">
                    <a16:rowId xmlns:a16="http://schemas.microsoft.com/office/drawing/2014/main" val="1817095253"/>
                  </a:ext>
                </a:extLst>
              </a:tr>
            </a:tbl>
          </a:graphicData>
        </a:graphic>
      </p:graphicFrame>
      <p:sp>
        <p:nvSpPr>
          <p:cNvPr id="3" name="Title 10">
            <a:extLst>
              <a:ext uri="{FF2B5EF4-FFF2-40B4-BE49-F238E27FC236}">
                <a16:creationId xmlns:a16="http://schemas.microsoft.com/office/drawing/2014/main" id="{13FF97F3-3F50-FBBE-6F5C-0CD0DD949BF9}"/>
              </a:ext>
            </a:extLst>
          </p:cNvPr>
          <p:cNvSpPr txBox="1">
            <a:spLocks/>
          </p:cNvSpPr>
          <p:nvPr/>
        </p:nvSpPr>
        <p:spPr>
          <a:xfrm>
            <a:off x="720000" y="572914"/>
            <a:ext cx="6138000" cy="669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4000" b="1">
                <a:solidFill>
                  <a:schemeClr val="tx1"/>
                </a:solidFill>
                <a:latin typeface="Gotham"/>
              </a:rPr>
              <a:t>Vapor Pressure Dataset</a:t>
            </a:r>
          </a:p>
        </p:txBody>
      </p:sp>
      <p:sp>
        <p:nvSpPr>
          <p:cNvPr id="4" name="Rectangle 3">
            <a:extLst>
              <a:ext uri="{FF2B5EF4-FFF2-40B4-BE49-F238E27FC236}">
                <a16:creationId xmlns:a16="http://schemas.microsoft.com/office/drawing/2014/main" id="{3120ABC2-3BB6-0766-12A0-07DAC011DDCA}"/>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9F58C6F9-FD51-6E8A-A65D-4B09FC27E61A}"/>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Tree>
    <p:extLst>
      <p:ext uri="{BB962C8B-B14F-4D97-AF65-F5344CB8AC3E}">
        <p14:creationId xmlns:p14="http://schemas.microsoft.com/office/powerpoint/2010/main" val="926208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F9C5D3-4322-55B4-491D-F2194195FFCE}"/>
              </a:ext>
            </a:extLst>
          </p:cNvPr>
          <p:cNvSpPr>
            <a:spLocks noGrp="1"/>
          </p:cNvSpPr>
          <p:nvPr>
            <p:ph type="sldNum" sz="quarter" idx="10"/>
          </p:nvPr>
        </p:nvSpPr>
        <p:spPr/>
        <p:txBody>
          <a:bodyPr/>
          <a:lstStyle/>
          <a:p>
            <a:fld id="{E8495C6F-F2B9-460A-BCD3-4531F8558E37}" type="slidenum">
              <a:rPr lang="en-US" smtClean="0"/>
              <a:pPr/>
              <a:t>28</a:t>
            </a:fld>
            <a:endParaRPr lang="en-US"/>
          </a:p>
        </p:txBody>
      </p:sp>
      <p:graphicFrame>
        <p:nvGraphicFramePr>
          <p:cNvPr id="3" name="Table 2">
            <a:extLst>
              <a:ext uri="{FF2B5EF4-FFF2-40B4-BE49-F238E27FC236}">
                <a16:creationId xmlns:a16="http://schemas.microsoft.com/office/drawing/2014/main" id="{DF91B029-7C9A-76B3-0BEE-38AAE4336182}"/>
              </a:ext>
            </a:extLst>
          </p:cNvPr>
          <p:cNvGraphicFramePr>
            <a:graphicFrameLocks noGrp="1"/>
          </p:cNvGraphicFramePr>
          <p:nvPr/>
        </p:nvGraphicFramePr>
        <p:xfrm>
          <a:off x="3534607" y="1676743"/>
          <a:ext cx="5333792" cy="1874626"/>
        </p:xfrm>
        <a:graphic>
          <a:graphicData uri="http://schemas.openxmlformats.org/drawingml/2006/table">
            <a:tbl>
              <a:tblPr/>
              <a:tblGrid>
                <a:gridCol w="1130265">
                  <a:extLst>
                    <a:ext uri="{9D8B030D-6E8A-4147-A177-3AD203B41FA5}">
                      <a16:colId xmlns:a16="http://schemas.microsoft.com/office/drawing/2014/main" val="3222209189"/>
                    </a:ext>
                  </a:extLst>
                </a:gridCol>
                <a:gridCol w="567896">
                  <a:extLst>
                    <a:ext uri="{9D8B030D-6E8A-4147-A177-3AD203B41FA5}">
                      <a16:colId xmlns:a16="http://schemas.microsoft.com/office/drawing/2014/main" val="644607248"/>
                    </a:ext>
                  </a:extLst>
                </a:gridCol>
                <a:gridCol w="567896">
                  <a:extLst>
                    <a:ext uri="{9D8B030D-6E8A-4147-A177-3AD203B41FA5}">
                      <a16:colId xmlns:a16="http://schemas.microsoft.com/office/drawing/2014/main" val="1557145389"/>
                    </a:ext>
                  </a:extLst>
                </a:gridCol>
                <a:gridCol w="567896">
                  <a:extLst>
                    <a:ext uri="{9D8B030D-6E8A-4147-A177-3AD203B41FA5}">
                      <a16:colId xmlns:a16="http://schemas.microsoft.com/office/drawing/2014/main" val="4187922192"/>
                    </a:ext>
                  </a:extLst>
                </a:gridCol>
                <a:gridCol w="567896">
                  <a:extLst>
                    <a:ext uri="{9D8B030D-6E8A-4147-A177-3AD203B41FA5}">
                      <a16:colId xmlns:a16="http://schemas.microsoft.com/office/drawing/2014/main" val="790584156"/>
                    </a:ext>
                  </a:extLst>
                </a:gridCol>
                <a:gridCol w="567896">
                  <a:extLst>
                    <a:ext uri="{9D8B030D-6E8A-4147-A177-3AD203B41FA5}">
                      <a16:colId xmlns:a16="http://schemas.microsoft.com/office/drawing/2014/main" val="2903561181"/>
                    </a:ext>
                  </a:extLst>
                </a:gridCol>
                <a:gridCol w="576335">
                  <a:extLst>
                    <a:ext uri="{9D8B030D-6E8A-4147-A177-3AD203B41FA5}">
                      <a16:colId xmlns:a16="http://schemas.microsoft.com/office/drawing/2014/main" val="325582474"/>
                    </a:ext>
                  </a:extLst>
                </a:gridCol>
                <a:gridCol w="787712">
                  <a:extLst>
                    <a:ext uri="{9D8B030D-6E8A-4147-A177-3AD203B41FA5}">
                      <a16:colId xmlns:a16="http://schemas.microsoft.com/office/drawing/2014/main" val="24004410"/>
                    </a:ext>
                  </a:extLst>
                </a:gridCol>
              </a:tblGrid>
              <a:tr h="444374">
                <a:tc rowSpan="2">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a:solidFill>
                            <a:srgbClr val="FFFFFF"/>
                          </a:solidFill>
                          <a:effectLst/>
                          <a:latin typeface="Gotham"/>
                        </a:rPr>
                        <a:t>SMILES</a:t>
                      </a:r>
                    </a:p>
                  </a:txBody>
                  <a:tcPr marL="7620" marR="7620" marT="7620" marB="0" anchor="ctr">
                    <a:lnL>
                      <a:noFill/>
                    </a:lnL>
                    <a:lnR>
                      <a:noFill/>
                    </a:lnR>
                    <a:lnT>
                      <a:noFill/>
                    </a:lnT>
                    <a:lnB>
                      <a:noFill/>
                    </a:lnB>
                    <a:solidFill>
                      <a:schemeClr val="accent1">
                        <a:lumMod val="50000"/>
                      </a:schemeClr>
                    </a:solidFill>
                  </a:tcPr>
                </a:tc>
                <a:tc gridSpan="3">
                  <a:txBody>
                    <a:bodyPr/>
                    <a:lstStyle/>
                    <a:p>
                      <a:pPr algn="ctr" fontAlgn="ctr"/>
                      <a:r>
                        <a:rPr lang="en-US" sz="1200" b="1" i="0" u="none" strike="noStrike">
                          <a:solidFill>
                            <a:srgbClr val="FFFFFF"/>
                          </a:solidFill>
                          <a:effectLst/>
                          <a:latin typeface="Gotham"/>
                        </a:rPr>
                        <a:t>Referent</a:t>
                      </a: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gridSpan="3">
                  <a:txBody>
                    <a:bodyPr/>
                    <a:lstStyle/>
                    <a:p>
                      <a:pPr algn="ctr" fontAlgn="ctr"/>
                      <a:r>
                        <a:rPr lang="en-US" sz="1200" b="1" i="0" u="none" strike="noStrike">
                          <a:solidFill>
                            <a:srgbClr val="FFFFFF"/>
                          </a:solidFill>
                          <a:effectLst/>
                          <a:latin typeface="Gotham"/>
                        </a:rPr>
                        <a:t>Calculation</a:t>
                      </a: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h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tc rowSpan="2">
                  <a:txBody>
                    <a:bodyPr/>
                    <a:lstStyle/>
                    <a:p>
                      <a:pPr algn="ctr" fontAlgn="ctr"/>
                      <a:r>
                        <a:rPr lang="en-US" sz="1200" b="1" i="0" u="none" strike="noStrike">
                          <a:solidFill>
                            <a:srgbClr val="FFFFFF"/>
                          </a:solidFill>
                          <a:effectLst/>
                          <a:latin typeface="Gotham"/>
                        </a:rPr>
                        <a:t>Train Temp Range (K)</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184385860"/>
                  </a:ext>
                </a:extLst>
              </a:tr>
              <a:tr h="444374">
                <a:tc vMerge="1">
                  <a:txBody>
                    <a:bodyPr/>
                    <a:lstStyle/>
                    <a:p>
                      <a:endParaRP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A</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B</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C</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A</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B</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200" b="1" i="0" u="none" strike="noStrike">
                          <a:solidFill>
                            <a:srgbClr val="FFFFFF"/>
                          </a:solidFill>
                          <a:effectLst/>
                          <a:latin typeface="Gotham"/>
                        </a:rPr>
                        <a:t>C</a:t>
                      </a:r>
                    </a:p>
                  </a:txBody>
                  <a:tcPr marL="7620" marR="7620" marT="7620" marB="0" anchor="ctr">
                    <a:lnL>
                      <a:noFill/>
                    </a:lnL>
                    <a:lnR>
                      <a:noFill/>
                    </a:lnR>
                    <a:lnT>
                      <a:noFill/>
                    </a:lnT>
                    <a:lnB>
                      <a:noFill/>
                    </a:lnB>
                    <a:solidFill>
                      <a:schemeClr val="accent1">
                        <a:lumMod val="50000"/>
                      </a:schemeClr>
                    </a:solidFill>
                  </a:tcPr>
                </a:tc>
                <a:tc vMerge="1">
                  <a:txBody>
                    <a:bodyPr/>
                    <a:lstStyle/>
                    <a:p>
                      <a:pPr algn="ctr" fontAlgn="ctr"/>
                      <a:endParaRPr lang="en-US" sz="1200" b="1" i="0" u="none" strike="noStrike">
                        <a:solidFill>
                          <a:srgbClr val="FFFFFF"/>
                        </a:solidFill>
                        <a:effectLst/>
                        <a:latin typeface="Gotham"/>
                      </a:endParaRP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492939">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Gotham"/>
                        </a:rPr>
                        <a:t>N,N-Diethyl-m-toluamide</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27.78</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10187.29</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80.94</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17.01</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3873.15</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0.00</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Aptos Narrow" panose="020B0004020202020204" pitchFamily="34" charset="0"/>
                        </a:rPr>
                        <a:t>320 – 440</a:t>
                      </a:r>
                    </a:p>
                  </a:txBody>
                  <a:tcPr marL="9525" marR="9525" marT="9525" marB="0" anchor="ctr">
                    <a:lnL>
                      <a:noFill/>
                    </a:lnL>
                    <a:lnR>
                      <a:noFill/>
                    </a:lnR>
                    <a:lnT>
                      <a:noFill/>
                    </a:lnT>
                    <a:lnB>
                      <a:noFill/>
                    </a:lnB>
                  </a:tcPr>
                </a:tc>
                <a:extLst>
                  <a:ext uri="{0D108BD9-81ED-4DB2-BD59-A6C34878D82A}">
                    <a16:rowId xmlns:a16="http://schemas.microsoft.com/office/drawing/2014/main" val="1433961120"/>
                  </a:ext>
                </a:extLst>
              </a:tr>
              <a:tr h="492939">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Gotham"/>
                        </a:rPr>
                        <a:t>2-Methylglutaric anhydride</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22.34</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5156.90</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-32.24</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23.00</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5920.64</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-39.84</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ptos Narrow" panose="020B0004020202020204" pitchFamily="34" charset="0"/>
                        </a:rPr>
                        <a:t>283 – 313</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2940827"/>
                  </a:ext>
                </a:extLst>
              </a:tr>
            </a:tbl>
          </a:graphicData>
        </a:graphic>
      </p:graphicFrame>
      <p:sp>
        <p:nvSpPr>
          <p:cNvPr id="5" name="Rectangle 4">
            <a:extLst>
              <a:ext uri="{FF2B5EF4-FFF2-40B4-BE49-F238E27FC236}">
                <a16:creationId xmlns:a16="http://schemas.microsoft.com/office/drawing/2014/main" id="{176FFA06-2CEC-F562-5BED-799004D18B24}"/>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0">
            <a:extLst>
              <a:ext uri="{FF2B5EF4-FFF2-40B4-BE49-F238E27FC236}">
                <a16:creationId xmlns:a16="http://schemas.microsoft.com/office/drawing/2014/main" id="{C4491306-B659-6167-E8B0-4E54A97B5C80}"/>
              </a:ext>
            </a:extLst>
          </p:cNvPr>
          <p:cNvSpPr txBox="1">
            <a:spLocks/>
          </p:cNvSpPr>
          <p:nvPr/>
        </p:nvSpPr>
        <p:spPr>
          <a:xfrm>
            <a:off x="720000" y="549779"/>
            <a:ext cx="2326533"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Calculation</a:t>
            </a:r>
          </a:p>
        </p:txBody>
      </p:sp>
      <p:sp>
        <p:nvSpPr>
          <p:cNvPr id="7" name="Title 10">
            <a:extLst>
              <a:ext uri="{FF2B5EF4-FFF2-40B4-BE49-F238E27FC236}">
                <a16:creationId xmlns:a16="http://schemas.microsoft.com/office/drawing/2014/main" id="{E6120F3A-8BB6-8A36-12AC-3B66B6E8AC64}"/>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pic>
        <p:nvPicPr>
          <p:cNvPr id="10" name="Picture 9" descr="A graph with red dots&#10;&#10;Description automatically generated">
            <a:extLst>
              <a:ext uri="{FF2B5EF4-FFF2-40B4-BE49-F238E27FC236}">
                <a16:creationId xmlns:a16="http://schemas.microsoft.com/office/drawing/2014/main" id="{4D4332CD-420F-1D2B-D12E-1C9E7F13F2FC}"/>
              </a:ext>
            </a:extLst>
          </p:cNvPr>
          <p:cNvPicPr>
            <a:picLocks noChangeAspect="1"/>
          </p:cNvPicPr>
          <p:nvPr/>
        </p:nvPicPr>
        <p:blipFill>
          <a:blip r:embed="rId2"/>
          <a:stretch>
            <a:fillRect/>
          </a:stretch>
        </p:blipFill>
        <p:spPr>
          <a:xfrm>
            <a:off x="587396" y="2987465"/>
            <a:ext cx="2536782" cy="1875600"/>
          </a:xfrm>
          <a:prstGeom prst="rect">
            <a:avLst/>
          </a:prstGeom>
        </p:spPr>
      </p:pic>
      <p:pic>
        <p:nvPicPr>
          <p:cNvPr id="14" name="Picture 13" descr="A graph with red dots&#10;&#10;Description automatically generated">
            <a:extLst>
              <a:ext uri="{FF2B5EF4-FFF2-40B4-BE49-F238E27FC236}">
                <a16:creationId xmlns:a16="http://schemas.microsoft.com/office/drawing/2014/main" id="{503D05F5-397F-C0A4-CE46-AF74D0185163}"/>
              </a:ext>
            </a:extLst>
          </p:cNvPr>
          <p:cNvPicPr>
            <a:picLocks noChangeAspect="1"/>
          </p:cNvPicPr>
          <p:nvPr/>
        </p:nvPicPr>
        <p:blipFill>
          <a:blip r:embed="rId3"/>
          <a:stretch>
            <a:fillRect/>
          </a:stretch>
        </p:blipFill>
        <p:spPr>
          <a:xfrm>
            <a:off x="546915" y="1165513"/>
            <a:ext cx="2577263" cy="1875600"/>
          </a:xfrm>
          <a:prstGeom prst="rect">
            <a:avLst/>
          </a:prstGeom>
        </p:spPr>
      </p:pic>
      <p:sp>
        <p:nvSpPr>
          <p:cNvPr id="17" name="TextBox 16">
            <a:extLst>
              <a:ext uri="{FF2B5EF4-FFF2-40B4-BE49-F238E27FC236}">
                <a16:creationId xmlns:a16="http://schemas.microsoft.com/office/drawing/2014/main" id="{AA8687A0-010B-1390-6AC3-695DDB40DDED}"/>
              </a:ext>
            </a:extLst>
          </p:cNvPr>
          <p:cNvSpPr txBox="1"/>
          <p:nvPr/>
        </p:nvSpPr>
        <p:spPr>
          <a:xfrm>
            <a:off x="3534607" y="3611985"/>
            <a:ext cx="5333792" cy="461665"/>
          </a:xfrm>
          <a:prstGeom prst="rect">
            <a:avLst/>
          </a:prstGeom>
          <a:noFill/>
        </p:spPr>
        <p:txBody>
          <a:bodyPr wrap="square">
            <a:spAutoFit/>
          </a:bodyPr>
          <a:lstStyle/>
          <a:p>
            <a:pPr algn="thaiDist" defTabSz="266700"/>
            <a:r>
              <a:rPr lang="en-US" sz="1200" b="0" i="0">
                <a:solidFill>
                  <a:schemeClr val="tx1"/>
                </a:solidFill>
                <a:effectLst/>
                <a:latin typeface="Gotham"/>
              </a:rPr>
              <a:t>	The reliability of Antoine Coefficients depends on the accuracy of the experimental data used in their calculation.</a:t>
            </a:r>
          </a:p>
        </p:txBody>
      </p:sp>
    </p:spTree>
    <p:extLst>
      <p:ext uri="{BB962C8B-B14F-4D97-AF65-F5344CB8AC3E}">
        <p14:creationId xmlns:p14="http://schemas.microsoft.com/office/powerpoint/2010/main" val="388443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14331E73-4A10-6AE8-921D-FE39820A460B}"/>
              </a:ext>
            </a:extLst>
          </p:cNvPr>
          <p:cNvSpPr>
            <a:spLocks noGrp="1"/>
          </p:cNvSpPr>
          <p:nvPr>
            <p:ph type="sldNum" sz="quarter" idx="10"/>
          </p:nvPr>
        </p:nvSpPr>
        <p:spPr/>
        <p:txBody>
          <a:bodyPr/>
          <a:lstStyle/>
          <a:p>
            <a:fld id="{E8495C6F-F2B9-460A-BCD3-4531F8558E37}" type="slidenum">
              <a:rPr lang="en-US" smtClean="0"/>
              <a:pPr/>
              <a:t>29</a:t>
            </a:fld>
            <a:endParaRPr lang="en-US"/>
          </a:p>
        </p:txBody>
      </p:sp>
      <p:sp>
        <p:nvSpPr>
          <p:cNvPr id="9" name="Rectangle 8">
            <a:extLst>
              <a:ext uri="{FF2B5EF4-FFF2-40B4-BE49-F238E27FC236}">
                <a16:creationId xmlns:a16="http://schemas.microsoft.com/office/drawing/2014/main" id="{AAE76E2F-6B26-E1FE-BBD6-3CBF29B1287D}"/>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0">
            <a:extLst>
              <a:ext uri="{FF2B5EF4-FFF2-40B4-BE49-F238E27FC236}">
                <a16:creationId xmlns:a16="http://schemas.microsoft.com/office/drawing/2014/main" id="{630E5EBC-CF47-E866-E0F8-2DBB7BB31270}"/>
              </a:ext>
            </a:extLst>
          </p:cNvPr>
          <p:cNvSpPr txBox="1">
            <a:spLocks/>
          </p:cNvSpPr>
          <p:nvPr/>
        </p:nvSpPr>
        <p:spPr>
          <a:xfrm>
            <a:off x="720000" y="549779"/>
            <a:ext cx="439298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Morgan Fingerprint</a:t>
            </a:r>
          </a:p>
        </p:txBody>
      </p:sp>
      <p:sp>
        <p:nvSpPr>
          <p:cNvPr id="13" name="TextBox 12">
            <a:extLst>
              <a:ext uri="{FF2B5EF4-FFF2-40B4-BE49-F238E27FC236}">
                <a16:creationId xmlns:a16="http://schemas.microsoft.com/office/drawing/2014/main" id="{6365A6A1-B322-C732-8B08-E8F78B8F283B}"/>
              </a:ext>
            </a:extLst>
          </p:cNvPr>
          <p:cNvSpPr txBox="1"/>
          <p:nvPr/>
        </p:nvSpPr>
        <p:spPr>
          <a:xfrm>
            <a:off x="196085" y="1325225"/>
            <a:ext cx="3272104" cy="307777"/>
          </a:xfrm>
          <a:prstGeom prst="rect">
            <a:avLst/>
          </a:prstGeom>
          <a:noFill/>
        </p:spPr>
        <p:txBody>
          <a:bodyPr wrap="square">
            <a:spAutoFit/>
          </a:bodyPr>
          <a:lstStyle/>
          <a:p>
            <a:r>
              <a:rPr lang="en-AS"/>
              <a:t>Step 1 : </a:t>
            </a:r>
            <a:r>
              <a:rPr lang="en-US"/>
              <a:t>Specify indices in molecule</a:t>
            </a:r>
            <a:r>
              <a:rPr lang="en-AS"/>
              <a:t>  </a:t>
            </a:r>
            <a:endParaRPr lang="en-US"/>
          </a:p>
        </p:txBody>
      </p:sp>
      <p:pic>
        <p:nvPicPr>
          <p:cNvPr id="14" name="Picture 8">
            <a:extLst>
              <a:ext uri="{FF2B5EF4-FFF2-40B4-BE49-F238E27FC236}">
                <a16:creationId xmlns:a16="http://schemas.microsoft.com/office/drawing/2014/main" id="{4AC61531-7D1B-8160-9798-03A3EECCB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18" y="1633002"/>
            <a:ext cx="2192091" cy="175367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2856541-020B-5950-90E2-CF84ADB4193A}"/>
              </a:ext>
            </a:extLst>
          </p:cNvPr>
          <p:cNvSpPr txBox="1"/>
          <p:nvPr/>
        </p:nvSpPr>
        <p:spPr>
          <a:xfrm>
            <a:off x="4202479" y="1319191"/>
            <a:ext cx="4392980" cy="523220"/>
          </a:xfrm>
          <a:prstGeom prst="rect">
            <a:avLst/>
          </a:prstGeom>
          <a:noFill/>
        </p:spPr>
        <p:txBody>
          <a:bodyPr wrap="square">
            <a:spAutoFit/>
          </a:bodyPr>
          <a:lstStyle/>
          <a:p>
            <a:r>
              <a:rPr lang="en-AS"/>
              <a:t>Step 2</a:t>
            </a:r>
            <a:r>
              <a:rPr lang="en-US"/>
              <a:t> : Specify substructure with given radius at each index</a:t>
            </a:r>
          </a:p>
        </p:txBody>
      </p:sp>
      <p:sp>
        <p:nvSpPr>
          <p:cNvPr id="2" name="Title 10">
            <a:extLst>
              <a:ext uri="{FF2B5EF4-FFF2-40B4-BE49-F238E27FC236}">
                <a16:creationId xmlns:a16="http://schemas.microsoft.com/office/drawing/2014/main" id="{2F2D74A9-0B57-3D51-7432-480FCDEF291F}"/>
              </a:ext>
            </a:extLst>
          </p:cNvPr>
          <p:cNvSpPr txBox="1">
            <a:spLocks/>
          </p:cNvSpPr>
          <p:nvPr/>
        </p:nvSpPr>
        <p:spPr>
          <a:xfrm>
            <a:off x="720000" y="354047"/>
            <a:ext cx="165744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
        <p:nvSpPr>
          <p:cNvPr id="4" name="Subtitle 3">
            <a:extLst>
              <a:ext uri="{FF2B5EF4-FFF2-40B4-BE49-F238E27FC236}">
                <a16:creationId xmlns:a16="http://schemas.microsoft.com/office/drawing/2014/main" id="{15BEBB22-FF49-7B11-DFCD-7D07BD5737C0}"/>
              </a:ext>
            </a:extLst>
          </p:cNvPr>
          <p:cNvSpPr txBox="1">
            <a:spLocks/>
          </p:cNvSpPr>
          <p:nvPr/>
        </p:nvSpPr>
        <p:spPr>
          <a:xfrm>
            <a:off x="0" y="4655947"/>
            <a:ext cx="8228971" cy="39160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8738"/>
            <a:r>
              <a:rPr lang="en-US" sz="900">
                <a:solidFill>
                  <a:schemeClr val="tx1"/>
                </a:solidFill>
                <a:latin typeface="Gotham"/>
              </a:rPr>
              <a:t>Ref [6] : </a:t>
            </a:r>
            <a:r>
              <a:rPr lang="en-US" sz="900" kern="0">
                <a:solidFill>
                  <a:schemeClr val="tx1"/>
                </a:solidFill>
                <a:effectLst/>
                <a:latin typeface="Gotham"/>
                <a:ea typeface="Times New Roman" panose="02020603050405020304" pitchFamily="18" charset="0"/>
              </a:rPr>
              <a:t>Getting Started with the RDKit in Python, https://www.rdkit.org/docs/GettingStartedInPython.html#morgan-fingerprints-circular-fingerprints</a:t>
            </a:r>
            <a:endParaRPr lang="en-US" sz="900">
              <a:solidFill>
                <a:schemeClr val="tx1"/>
              </a:solidFill>
              <a:latin typeface="Gotham"/>
            </a:endParaRPr>
          </a:p>
          <a:p>
            <a:pPr marL="58738"/>
            <a:r>
              <a:rPr lang="en-US" sz="900">
                <a:solidFill>
                  <a:schemeClr val="tx1"/>
                </a:solidFill>
                <a:latin typeface="Gotham"/>
              </a:rPr>
              <a:t>Ref [7] : </a:t>
            </a:r>
            <a:r>
              <a:rPr lang="en-US" sz="900" kern="0">
                <a:solidFill>
                  <a:schemeClr val="tx1"/>
                </a:solidFill>
                <a:effectLst/>
                <a:latin typeface="Gotham"/>
                <a:ea typeface="Times New Roman" panose="02020603050405020304" pitchFamily="18" charset="0"/>
              </a:rPr>
              <a:t>Extended-Connectivity Fingerprints ( Morgan Algorithm), https://doi.org/10.1021/ci100050t</a:t>
            </a:r>
          </a:p>
          <a:p>
            <a:pPr marL="58738"/>
            <a:endParaRPr lang="en-US" sz="900" kern="0">
              <a:solidFill>
                <a:schemeClr val="tx1"/>
              </a:solidFill>
              <a:effectLst/>
              <a:latin typeface="Gotham"/>
              <a:ea typeface="Times New Roman" panose="02020603050405020304" pitchFamily="18" charset="0"/>
            </a:endParaRPr>
          </a:p>
        </p:txBody>
      </p:sp>
      <p:pic>
        <p:nvPicPr>
          <p:cNvPr id="2050" name="Picture 2">
            <a:extLst>
              <a:ext uri="{FF2B5EF4-FFF2-40B4-BE49-F238E27FC236}">
                <a16:creationId xmlns:a16="http://schemas.microsoft.com/office/drawing/2014/main" id="{D111E785-A897-EA82-63D7-7B94BDC76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898" y="2322788"/>
            <a:ext cx="1257301" cy="100584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8BE957F6-75E8-3F39-110F-314803C2CDA1}"/>
              </a:ext>
            </a:extLst>
          </p:cNvPr>
          <p:cNvSpPr/>
          <p:nvPr/>
        </p:nvSpPr>
        <p:spPr>
          <a:xfrm>
            <a:off x="4265416" y="2719191"/>
            <a:ext cx="375306" cy="375306"/>
          </a:xfrm>
          <a:prstGeom prst="ellipse">
            <a:avLst/>
          </a:prstGeom>
          <a:solidFill>
            <a:schemeClr val="accent1">
              <a:alpha val="50000"/>
            </a:schemeClr>
          </a:solidFill>
          <a:ln w="9525" cap="flat">
            <a:noFill/>
            <a:prstDash val="solid"/>
            <a:miter/>
          </a:ln>
        </p:spPr>
        <p:txBody>
          <a:bodyPr rtlCol="0" anchor="ctr"/>
          <a:lstStyle/>
          <a:p>
            <a:pPr algn="ctr"/>
            <a:endParaRPr lang="en-US" sz="2400">
              <a:solidFill>
                <a:srgbClr val="F7F7F7"/>
              </a:solidFill>
              <a:latin typeface="+mj-lt"/>
            </a:endParaRPr>
          </a:p>
        </p:txBody>
      </p:sp>
      <p:sp>
        <p:nvSpPr>
          <p:cNvPr id="15" name="TextBox 14">
            <a:extLst>
              <a:ext uri="{FF2B5EF4-FFF2-40B4-BE49-F238E27FC236}">
                <a16:creationId xmlns:a16="http://schemas.microsoft.com/office/drawing/2014/main" id="{8B54660F-F5CF-4504-148D-BABB9323025A}"/>
              </a:ext>
            </a:extLst>
          </p:cNvPr>
          <p:cNvSpPr txBox="1"/>
          <p:nvPr/>
        </p:nvSpPr>
        <p:spPr>
          <a:xfrm>
            <a:off x="4014363" y="1977204"/>
            <a:ext cx="877412" cy="261610"/>
          </a:xfrm>
          <a:prstGeom prst="rect">
            <a:avLst/>
          </a:prstGeom>
          <a:noFill/>
        </p:spPr>
        <p:txBody>
          <a:bodyPr wrap="square">
            <a:spAutoFit/>
          </a:bodyPr>
          <a:lstStyle/>
          <a:p>
            <a:pPr algn="ctr"/>
            <a:r>
              <a:rPr lang="en-US" sz="1050"/>
              <a:t>r = 0</a:t>
            </a:r>
            <a:endParaRPr lang="en-US" sz="1050">
              <a:latin typeface="+mn-lt"/>
              <a:cs typeface="+mn-cs"/>
            </a:endParaRPr>
          </a:p>
        </p:txBody>
      </p:sp>
      <p:sp>
        <p:nvSpPr>
          <p:cNvPr id="34" name="Oval 33">
            <a:extLst>
              <a:ext uri="{FF2B5EF4-FFF2-40B4-BE49-F238E27FC236}">
                <a16:creationId xmlns:a16="http://schemas.microsoft.com/office/drawing/2014/main" id="{87DB00D8-2429-A47C-B832-42B23841EA7B}"/>
              </a:ext>
            </a:extLst>
          </p:cNvPr>
          <p:cNvSpPr/>
          <p:nvPr/>
        </p:nvSpPr>
        <p:spPr>
          <a:xfrm>
            <a:off x="4174230" y="2628005"/>
            <a:ext cx="557677" cy="557677"/>
          </a:xfrm>
          <a:prstGeom prst="ellipse">
            <a:avLst/>
          </a:prstGeom>
          <a:noFill/>
          <a:ln w="28575" cap="flat">
            <a:solidFill>
              <a:schemeClr val="tx1"/>
            </a:solidFill>
            <a:prstDash val="solid"/>
            <a:miter/>
          </a:ln>
        </p:spPr>
        <p:txBody>
          <a:bodyPr rtlCol="0" anchor="ctr"/>
          <a:lstStyle/>
          <a:p>
            <a:pPr algn="ctr"/>
            <a:endParaRPr lang="en-US" sz="2000">
              <a:solidFill>
                <a:srgbClr val="F7F7F7"/>
              </a:solidFill>
              <a:latin typeface="+mj-lt"/>
            </a:endParaRPr>
          </a:p>
        </p:txBody>
      </p:sp>
      <p:pic>
        <p:nvPicPr>
          <p:cNvPr id="2052" name="Picture 4">
            <a:extLst>
              <a:ext uri="{FF2B5EF4-FFF2-40B4-BE49-F238E27FC236}">
                <a16:creationId xmlns:a16="http://schemas.microsoft.com/office/drawing/2014/main" id="{C8E4C229-F839-DE17-0F36-70F900E3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788" y="2328965"/>
            <a:ext cx="1257300" cy="1005840"/>
          </a:xfrm>
          <a:prstGeom prst="rect">
            <a:avLst/>
          </a:prstGeom>
          <a:noFill/>
          <a:extLst>
            <a:ext uri="{909E8E84-426E-40DD-AFC4-6F175D3DCCD1}">
              <a14:hiddenFill xmlns:a14="http://schemas.microsoft.com/office/drawing/2010/main">
                <a:solidFill>
                  <a:srgbClr val="FFFFFF"/>
                </a:solidFill>
              </a14:hiddenFill>
            </a:ext>
          </a:extLst>
        </p:spPr>
      </p:pic>
      <p:sp>
        <p:nvSpPr>
          <p:cNvPr id="47" name="Oval 46">
            <a:extLst>
              <a:ext uri="{FF2B5EF4-FFF2-40B4-BE49-F238E27FC236}">
                <a16:creationId xmlns:a16="http://schemas.microsoft.com/office/drawing/2014/main" id="{6233A1D5-53C3-E6AD-6DBF-1CE56F858CFC}"/>
              </a:ext>
            </a:extLst>
          </p:cNvPr>
          <p:cNvSpPr/>
          <p:nvPr/>
        </p:nvSpPr>
        <p:spPr>
          <a:xfrm>
            <a:off x="6052216" y="2924030"/>
            <a:ext cx="375306" cy="375306"/>
          </a:xfrm>
          <a:prstGeom prst="ellipse">
            <a:avLst/>
          </a:prstGeom>
          <a:solidFill>
            <a:schemeClr val="accent1">
              <a:alpha val="50000"/>
            </a:schemeClr>
          </a:solidFill>
          <a:ln w="9525" cap="flat">
            <a:noFill/>
            <a:prstDash val="solid"/>
            <a:miter/>
          </a:ln>
        </p:spPr>
        <p:txBody>
          <a:bodyPr rtlCol="0" anchor="ctr"/>
          <a:lstStyle/>
          <a:p>
            <a:pPr algn="ctr"/>
            <a:endParaRPr lang="en-US" sz="2400">
              <a:solidFill>
                <a:srgbClr val="F7F7F7"/>
              </a:solidFill>
              <a:latin typeface="+mj-lt"/>
            </a:endParaRPr>
          </a:p>
        </p:txBody>
      </p:sp>
      <p:sp>
        <p:nvSpPr>
          <p:cNvPr id="48" name="Oval 47">
            <a:extLst>
              <a:ext uri="{FF2B5EF4-FFF2-40B4-BE49-F238E27FC236}">
                <a16:creationId xmlns:a16="http://schemas.microsoft.com/office/drawing/2014/main" id="{176E23A9-CA56-9550-B479-601AF31745F4}"/>
              </a:ext>
            </a:extLst>
          </p:cNvPr>
          <p:cNvSpPr/>
          <p:nvPr/>
        </p:nvSpPr>
        <p:spPr>
          <a:xfrm>
            <a:off x="5838883" y="2571750"/>
            <a:ext cx="793110" cy="793110"/>
          </a:xfrm>
          <a:prstGeom prst="ellipse">
            <a:avLst/>
          </a:prstGeom>
          <a:noFill/>
          <a:ln w="28575" cap="flat">
            <a:solidFill>
              <a:schemeClr val="tx1"/>
            </a:solidFill>
            <a:prstDash val="solid"/>
            <a:miter/>
          </a:ln>
        </p:spPr>
        <p:txBody>
          <a:bodyPr rtlCol="0" anchor="ctr"/>
          <a:lstStyle/>
          <a:p>
            <a:pPr algn="ctr"/>
            <a:endParaRPr lang="en-US" sz="2000">
              <a:solidFill>
                <a:srgbClr val="F7F7F7"/>
              </a:solidFill>
              <a:latin typeface="+mj-lt"/>
            </a:endParaRPr>
          </a:p>
        </p:txBody>
      </p:sp>
      <p:sp>
        <p:nvSpPr>
          <p:cNvPr id="49" name="TextBox 48">
            <a:extLst>
              <a:ext uri="{FF2B5EF4-FFF2-40B4-BE49-F238E27FC236}">
                <a16:creationId xmlns:a16="http://schemas.microsoft.com/office/drawing/2014/main" id="{F50E6682-891D-E80C-7EEF-E0D844799BD2}"/>
              </a:ext>
            </a:extLst>
          </p:cNvPr>
          <p:cNvSpPr txBox="1"/>
          <p:nvPr/>
        </p:nvSpPr>
        <p:spPr>
          <a:xfrm>
            <a:off x="5796732" y="1977204"/>
            <a:ext cx="877412" cy="261610"/>
          </a:xfrm>
          <a:prstGeom prst="rect">
            <a:avLst/>
          </a:prstGeom>
          <a:noFill/>
        </p:spPr>
        <p:txBody>
          <a:bodyPr wrap="square">
            <a:spAutoFit/>
          </a:bodyPr>
          <a:lstStyle/>
          <a:p>
            <a:pPr algn="ctr"/>
            <a:r>
              <a:rPr lang="en-US" sz="1050"/>
              <a:t>r = 1</a:t>
            </a:r>
            <a:endParaRPr lang="en-US" sz="1050">
              <a:latin typeface="+mn-lt"/>
              <a:cs typeface="+mn-cs"/>
            </a:endParaRPr>
          </a:p>
        </p:txBody>
      </p:sp>
      <p:pic>
        <p:nvPicPr>
          <p:cNvPr id="50" name="Picture 8">
            <a:extLst>
              <a:ext uri="{FF2B5EF4-FFF2-40B4-BE49-F238E27FC236}">
                <a16:creationId xmlns:a16="http://schemas.microsoft.com/office/drawing/2014/main" id="{203E8AC5-1C60-F246-F442-B0A5D44AB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2381" y="2402229"/>
            <a:ext cx="1257300" cy="1005840"/>
          </a:xfrm>
          <a:prstGeom prst="rect">
            <a:avLst/>
          </a:prstGeom>
          <a:noFill/>
          <a:extLst>
            <a:ext uri="{909E8E84-426E-40DD-AFC4-6F175D3DCCD1}">
              <a14:hiddenFill xmlns:a14="http://schemas.microsoft.com/office/drawing/2010/main">
                <a:solidFill>
                  <a:srgbClr val="FFFFFF"/>
                </a:solidFill>
              </a14:hiddenFill>
            </a:ext>
          </a:extLst>
        </p:spPr>
      </p:pic>
      <p:sp>
        <p:nvSpPr>
          <p:cNvPr id="51" name="Oval 50">
            <a:extLst>
              <a:ext uri="{FF2B5EF4-FFF2-40B4-BE49-F238E27FC236}">
                <a16:creationId xmlns:a16="http://schemas.microsoft.com/office/drawing/2014/main" id="{98C2F690-A8DD-6C93-665D-F839FE7BBD6E}"/>
              </a:ext>
            </a:extLst>
          </p:cNvPr>
          <p:cNvSpPr/>
          <p:nvPr/>
        </p:nvSpPr>
        <p:spPr>
          <a:xfrm>
            <a:off x="7739903" y="2902636"/>
            <a:ext cx="375306" cy="375306"/>
          </a:xfrm>
          <a:prstGeom prst="ellipse">
            <a:avLst/>
          </a:prstGeom>
          <a:solidFill>
            <a:schemeClr val="accent1">
              <a:alpha val="50000"/>
            </a:schemeClr>
          </a:solidFill>
          <a:ln w="9525" cap="flat">
            <a:noFill/>
            <a:prstDash val="solid"/>
            <a:miter/>
          </a:ln>
        </p:spPr>
        <p:txBody>
          <a:bodyPr rtlCol="0" anchor="ctr"/>
          <a:lstStyle/>
          <a:p>
            <a:pPr algn="ctr"/>
            <a:endParaRPr lang="en-US" sz="2400">
              <a:solidFill>
                <a:srgbClr val="F7F7F7"/>
              </a:solidFill>
              <a:latin typeface="+mj-lt"/>
            </a:endParaRPr>
          </a:p>
        </p:txBody>
      </p:sp>
      <p:sp>
        <p:nvSpPr>
          <p:cNvPr id="52" name="Oval 51">
            <a:extLst>
              <a:ext uri="{FF2B5EF4-FFF2-40B4-BE49-F238E27FC236}">
                <a16:creationId xmlns:a16="http://schemas.microsoft.com/office/drawing/2014/main" id="{6334FDDC-6A47-1DA6-7968-1A48FD3DB551}"/>
              </a:ext>
            </a:extLst>
          </p:cNvPr>
          <p:cNvSpPr/>
          <p:nvPr/>
        </p:nvSpPr>
        <p:spPr>
          <a:xfrm>
            <a:off x="7322381" y="2414935"/>
            <a:ext cx="1160131" cy="1160131"/>
          </a:xfrm>
          <a:prstGeom prst="ellipse">
            <a:avLst/>
          </a:prstGeom>
          <a:noFill/>
          <a:ln w="28575" cap="flat">
            <a:solidFill>
              <a:schemeClr val="tx1"/>
            </a:solidFill>
            <a:prstDash val="solid"/>
            <a:miter/>
          </a:ln>
        </p:spPr>
        <p:txBody>
          <a:bodyPr rtlCol="0" anchor="ctr"/>
          <a:lstStyle/>
          <a:p>
            <a:pPr algn="ctr"/>
            <a:endParaRPr lang="en-US" sz="2000">
              <a:solidFill>
                <a:srgbClr val="F7F7F7"/>
              </a:solidFill>
              <a:latin typeface="+mj-lt"/>
            </a:endParaRPr>
          </a:p>
        </p:txBody>
      </p:sp>
      <p:sp>
        <p:nvSpPr>
          <p:cNvPr id="53" name="TextBox 52">
            <a:extLst>
              <a:ext uri="{FF2B5EF4-FFF2-40B4-BE49-F238E27FC236}">
                <a16:creationId xmlns:a16="http://schemas.microsoft.com/office/drawing/2014/main" id="{11C676B6-DAD1-27C2-E7E0-121BB2A801C4}"/>
              </a:ext>
            </a:extLst>
          </p:cNvPr>
          <p:cNvSpPr txBox="1"/>
          <p:nvPr/>
        </p:nvSpPr>
        <p:spPr>
          <a:xfrm>
            <a:off x="7512325" y="1977204"/>
            <a:ext cx="877412" cy="261610"/>
          </a:xfrm>
          <a:prstGeom prst="rect">
            <a:avLst/>
          </a:prstGeom>
          <a:noFill/>
        </p:spPr>
        <p:txBody>
          <a:bodyPr wrap="square">
            <a:spAutoFit/>
          </a:bodyPr>
          <a:lstStyle/>
          <a:p>
            <a:pPr algn="ctr"/>
            <a:r>
              <a:rPr lang="en-US" sz="1050"/>
              <a:t>r = 2</a:t>
            </a:r>
            <a:endParaRPr lang="en-US" sz="1050">
              <a:latin typeface="+mn-lt"/>
              <a:cs typeface="+mn-cs"/>
            </a:endParaRPr>
          </a:p>
        </p:txBody>
      </p:sp>
    </p:spTree>
    <p:extLst>
      <p:ext uri="{BB962C8B-B14F-4D97-AF65-F5344CB8AC3E}">
        <p14:creationId xmlns:p14="http://schemas.microsoft.com/office/powerpoint/2010/main" val="3385679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9E9E7-573E-1191-2A48-CAE44DF12630}"/>
              </a:ext>
            </a:extLst>
          </p:cNvPr>
          <p:cNvSpPr>
            <a:spLocks noGrp="1"/>
          </p:cNvSpPr>
          <p:nvPr>
            <p:ph type="sldNum" sz="quarter" idx="10"/>
          </p:nvPr>
        </p:nvSpPr>
        <p:spPr/>
        <p:txBody>
          <a:bodyPr/>
          <a:lstStyle/>
          <a:p>
            <a:fld id="{E8495C6F-F2B9-460A-BCD3-4531F8558E37}" type="slidenum">
              <a:rPr lang="en-US" smtClean="0"/>
              <a:pPr/>
              <a:t>3</a:t>
            </a:fld>
            <a:endParaRPr lang="en-US"/>
          </a:p>
        </p:txBody>
      </p:sp>
      <p:sp>
        <p:nvSpPr>
          <p:cNvPr id="3" name="Title 14">
            <a:extLst>
              <a:ext uri="{FF2B5EF4-FFF2-40B4-BE49-F238E27FC236}">
                <a16:creationId xmlns:a16="http://schemas.microsoft.com/office/drawing/2014/main" id="{61B14A43-162F-E944-96E1-18DE28184CDF}"/>
              </a:ext>
            </a:extLst>
          </p:cNvPr>
          <p:cNvSpPr txBox="1">
            <a:spLocks/>
          </p:cNvSpPr>
          <p:nvPr/>
        </p:nvSpPr>
        <p:spPr>
          <a:xfrm>
            <a:off x="1" y="2052508"/>
            <a:ext cx="9143999" cy="1038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pPr algn="ctr"/>
            <a:r>
              <a:rPr lang="en-US" sz="5400" b="1">
                <a:solidFill>
                  <a:schemeClr val="tx1"/>
                </a:solidFill>
                <a:latin typeface="Gotham"/>
              </a:rPr>
              <a:t>First Semester</a:t>
            </a:r>
          </a:p>
        </p:txBody>
      </p:sp>
    </p:spTree>
    <p:extLst>
      <p:ext uri="{BB962C8B-B14F-4D97-AF65-F5344CB8AC3E}">
        <p14:creationId xmlns:p14="http://schemas.microsoft.com/office/powerpoint/2010/main" val="1541559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14331E73-4A10-6AE8-921D-FE39820A460B}"/>
              </a:ext>
            </a:extLst>
          </p:cNvPr>
          <p:cNvSpPr>
            <a:spLocks noGrp="1"/>
          </p:cNvSpPr>
          <p:nvPr>
            <p:ph type="sldNum" sz="quarter" idx="10"/>
          </p:nvPr>
        </p:nvSpPr>
        <p:spPr/>
        <p:txBody>
          <a:bodyPr/>
          <a:lstStyle/>
          <a:p>
            <a:fld id="{E8495C6F-F2B9-460A-BCD3-4531F8558E37}" type="slidenum">
              <a:rPr lang="en-US" smtClean="0"/>
              <a:pPr/>
              <a:t>30</a:t>
            </a:fld>
            <a:endParaRPr lang="en-US"/>
          </a:p>
        </p:txBody>
      </p:sp>
      <p:sp>
        <p:nvSpPr>
          <p:cNvPr id="9" name="Rectangle 8">
            <a:extLst>
              <a:ext uri="{FF2B5EF4-FFF2-40B4-BE49-F238E27FC236}">
                <a16:creationId xmlns:a16="http://schemas.microsoft.com/office/drawing/2014/main" id="{AAE76E2F-6B26-E1FE-BBD6-3CBF29B1287D}"/>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0">
            <a:extLst>
              <a:ext uri="{FF2B5EF4-FFF2-40B4-BE49-F238E27FC236}">
                <a16:creationId xmlns:a16="http://schemas.microsoft.com/office/drawing/2014/main" id="{630E5EBC-CF47-E866-E0F8-2DBB7BB31270}"/>
              </a:ext>
            </a:extLst>
          </p:cNvPr>
          <p:cNvSpPr txBox="1">
            <a:spLocks/>
          </p:cNvSpPr>
          <p:nvPr/>
        </p:nvSpPr>
        <p:spPr>
          <a:xfrm>
            <a:off x="720000" y="549779"/>
            <a:ext cx="439298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Morgan Fingerprint</a:t>
            </a:r>
          </a:p>
        </p:txBody>
      </p:sp>
      <p:sp>
        <p:nvSpPr>
          <p:cNvPr id="14" name="Subtitle 3">
            <a:extLst>
              <a:ext uri="{FF2B5EF4-FFF2-40B4-BE49-F238E27FC236}">
                <a16:creationId xmlns:a16="http://schemas.microsoft.com/office/drawing/2014/main" id="{FDD6A609-75C4-B486-B113-C3330CFE2397}"/>
              </a:ext>
            </a:extLst>
          </p:cNvPr>
          <p:cNvSpPr txBox="1">
            <a:spLocks/>
          </p:cNvSpPr>
          <p:nvPr/>
        </p:nvSpPr>
        <p:spPr>
          <a:xfrm>
            <a:off x="0" y="4655947"/>
            <a:ext cx="8228971" cy="39160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8738"/>
            <a:r>
              <a:rPr lang="en-US" sz="900">
                <a:solidFill>
                  <a:schemeClr val="tx1"/>
                </a:solidFill>
                <a:latin typeface="Gotham"/>
              </a:rPr>
              <a:t>Ref [6] : </a:t>
            </a:r>
            <a:r>
              <a:rPr lang="en-US" sz="900" kern="0">
                <a:solidFill>
                  <a:schemeClr val="tx1"/>
                </a:solidFill>
                <a:effectLst/>
                <a:latin typeface="Gotham"/>
                <a:ea typeface="Times New Roman" panose="02020603050405020304" pitchFamily="18" charset="0"/>
              </a:rPr>
              <a:t>Getting Started with the RDKit in Python, https://www.rdkit.org/docs/GettingStartedInPython.html#morgan-fingerprints-circular-fingerprints</a:t>
            </a:r>
            <a:endParaRPr lang="en-US" sz="900">
              <a:solidFill>
                <a:schemeClr val="tx1"/>
              </a:solidFill>
              <a:latin typeface="Gotham"/>
            </a:endParaRPr>
          </a:p>
          <a:p>
            <a:pPr marL="58738"/>
            <a:r>
              <a:rPr lang="en-US" sz="900">
                <a:solidFill>
                  <a:schemeClr val="tx1"/>
                </a:solidFill>
                <a:latin typeface="Gotham"/>
              </a:rPr>
              <a:t>Ref [7] : </a:t>
            </a:r>
            <a:r>
              <a:rPr lang="en-US" sz="900" kern="0">
                <a:solidFill>
                  <a:schemeClr val="tx1"/>
                </a:solidFill>
                <a:effectLst/>
                <a:latin typeface="Gotham"/>
                <a:ea typeface="Times New Roman" panose="02020603050405020304" pitchFamily="18" charset="0"/>
              </a:rPr>
              <a:t>Extended-Connectivity Fingerprints ( Morgan Algorithm), https://doi.org/10.1021/ci100050t</a:t>
            </a:r>
          </a:p>
          <a:p>
            <a:pPr marL="58738"/>
            <a:endParaRPr lang="en-US" sz="900" kern="0">
              <a:solidFill>
                <a:schemeClr val="tx1"/>
              </a:solidFill>
              <a:effectLst/>
              <a:latin typeface="Gotham"/>
              <a:ea typeface="Times New Roman" panose="02020603050405020304" pitchFamily="18" charset="0"/>
            </a:endParaRPr>
          </a:p>
        </p:txBody>
      </p:sp>
      <p:sp>
        <p:nvSpPr>
          <p:cNvPr id="16" name="TextBox 15">
            <a:extLst>
              <a:ext uri="{FF2B5EF4-FFF2-40B4-BE49-F238E27FC236}">
                <a16:creationId xmlns:a16="http://schemas.microsoft.com/office/drawing/2014/main" id="{DC75B28F-BA9C-DE94-17A8-ED28BAB43904}"/>
              </a:ext>
            </a:extLst>
          </p:cNvPr>
          <p:cNvSpPr txBox="1"/>
          <p:nvPr/>
        </p:nvSpPr>
        <p:spPr>
          <a:xfrm>
            <a:off x="196084" y="1325225"/>
            <a:ext cx="6322281" cy="307777"/>
          </a:xfrm>
          <a:prstGeom prst="rect">
            <a:avLst/>
          </a:prstGeom>
          <a:noFill/>
        </p:spPr>
        <p:txBody>
          <a:bodyPr wrap="square">
            <a:spAutoFit/>
          </a:bodyPr>
          <a:lstStyle/>
          <a:p>
            <a:r>
              <a:rPr lang="en-AS"/>
              <a:t>Step </a:t>
            </a:r>
            <a:r>
              <a:rPr lang="en-US"/>
              <a:t>3</a:t>
            </a:r>
            <a:r>
              <a:rPr lang="en-AS"/>
              <a:t> : </a:t>
            </a:r>
            <a:r>
              <a:rPr lang="en-US"/>
              <a:t>Remove duplicate structure and store into Bit of fingerprint</a:t>
            </a:r>
          </a:p>
        </p:txBody>
      </p:sp>
      <p:pic>
        <p:nvPicPr>
          <p:cNvPr id="17" name="Picture 8">
            <a:extLst>
              <a:ext uri="{FF2B5EF4-FFF2-40B4-BE49-F238E27FC236}">
                <a16:creationId xmlns:a16="http://schemas.microsoft.com/office/drawing/2014/main" id="{0864D250-A9BF-4FA5-037B-D87D8D983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16" y="1573317"/>
            <a:ext cx="1820455" cy="145636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406E2DA-6AA6-DF5C-E643-B6AAF55BD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556" y="1656664"/>
            <a:ext cx="125730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46684E-2384-0516-E947-8631D6C851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0146" y="1656664"/>
            <a:ext cx="1257300" cy="1005840"/>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117813E2-4596-9136-810B-F273A6FF0BA2}"/>
              </a:ext>
            </a:extLst>
          </p:cNvPr>
          <p:cNvSpPr/>
          <p:nvPr/>
        </p:nvSpPr>
        <p:spPr>
          <a:xfrm>
            <a:off x="3383456" y="1784278"/>
            <a:ext cx="375306" cy="375306"/>
          </a:xfrm>
          <a:prstGeom prst="ellipse">
            <a:avLst/>
          </a:prstGeom>
          <a:solidFill>
            <a:schemeClr val="accent1">
              <a:alpha val="50000"/>
            </a:schemeClr>
          </a:solidFill>
          <a:ln w="9525" cap="flat">
            <a:noFill/>
            <a:prstDash val="solid"/>
            <a:miter/>
          </a:ln>
        </p:spPr>
        <p:txBody>
          <a:bodyPr rtlCol="0" anchor="ctr"/>
          <a:lstStyle/>
          <a:p>
            <a:pPr algn="ctr"/>
            <a:endParaRPr lang="en-US" sz="2400">
              <a:solidFill>
                <a:srgbClr val="F7F7F7"/>
              </a:solidFill>
              <a:latin typeface="+mj-lt"/>
            </a:endParaRPr>
          </a:p>
        </p:txBody>
      </p:sp>
      <p:sp>
        <p:nvSpPr>
          <p:cNvPr id="19" name="Oval 18">
            <a:extLst>
              <a:ext uri="{FF2B5EF4-FFF2-40B4-BE49-F238E27FC236}">
                <a16:creationId xmlns:a16="http://schemas.microsoft.com/office/drawing/2014/main" id="{D4F25702-DE75-344E-4A56-771774ECDA0D}"/>
              </a:ext>
            </a:extLst>
          </p:cNvPr>
          <p:cNvSpPr/>
          <p:nvPr/>
        </p:nvSpPr>
        <p:spPr>
          <a:xfrm>
            <a:off x="5364656" y="2181624"/>
            <a:ext cx="375306" cy="375306"/>
          </a:xfrm>
          <a:prstGeom prst="ellipse">
            <a:avLst/>
          </a:prstGeom>
          <a:solidFill>
            <a:schemeClr val="accent1">
              <a:alpha val="50000"/>
            </a:schemeClr>
          </a:solidFill>
          <a:ln w="9525" cap="flat">
            <a:noFill/>
            <a:prstDash val="solid"/>
            <a:miter/>
          </a:ln>
        </p:spPr>
        <p:txBody>
          <a:bodyPr rtlCol="0" anchor="ctr"/>
          <a:lstStyle/>
          <a:p>
            <a:pPr algn="ctr"/>
            <a:endParaRPr lang="en-US" sz="2400">
              <a:solidFill>
                <a:srgbClr val="F7F7F7"/>
              </a:solidFill>
              <a:latin typeface="+mj-lt"/>
            </a:endParaRPr>
          </a:p>
        </p:txBody>
      </p:sp>
      <p:sp>
        <p:nvSpPr>
          <p:cNvPr id="20" name="Left Brace 19">
            <a:extLst>
              <a:ext uri="{FF2B5EF4-FFF2-40B4-BE49-F238E27FC236}">
                <a16:creationId xmlns:a16="http://schemas.microsoft.com/office/drawing/2014/main" id="{4CEEE437-4F73-5405-6AA1-9AB274FB70AC}"/>
              </a:ext>
            </a:extLst>
          </p:cNvPr>
          <p:cNvSpPr/>
          <p:nvPr/>
        </p:nvSpPr>
        <p:spPr>
          <a:xfrm rot="16200000">
            <a:off x="4424137" y="952386"/>
            <a:ext cx="295729" cy="333089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7479F2EA-0AD5-9668-75FB-7F254D9B30DB}"/>
              </a:ext>
            </a:extLst>
          </p:cNvPr>
          <p:cNvSpPr txBox="1"/>
          <p:nvPr/>
        </p:nvSpPr>
        <p:spPr>
          <a:xfrm>
            <a:off x="3815325" y="2870791"/>
            <a:ext cx="1513349" cy="307777"/>
          </a:xfrm>
          <a:prstGeom prst="rect">
            <a:avLst/>
          </a:prstGeom>
          <a:noFill/>
        </p:spPr>
        <p:txBody>
          <a:bodyPr wrap="square">
            <a:spAutoFit/>
          </a:bodyPr>
          <a:lstStyle/>
          <a:p>
            <a:pPr algn="ctr"/>
            <a:r>
              <a:rPr lang="en-US">
                <a:solidFill>
                  <a:schemeClr val="tx1"/>
                </a:solidFill>
              </a:rPr>
              <a:t>Duplicate</a:t>
            </a:r>
            <a:endParaRPr lang="en-US">
              <a:solidFill>
                <a:schemeClr val="tx1"/>
              </a:solidFill>
              <a:latin typeface="+mn-lt"/>
              <a:cs typeface="+mn-cs"/>
            </a:endParaRPr>
          </a:p>
        </p:txBody>
      </p:sp>
      <p:pic>
        <p:nvPicPr>
          <p:cNvPr id="3078" name="Picture 6">
            <a:extLst>
              <a:ext uri="{FF2B5EF4-FFF2-40B4-BE49-F238E27FC236}">
                <a16:creationId xmlns:a16="http://schemas.microsoft.com/office/drawing/2014/main" id="{72365DB7-6F9E-680C-F149-6C8AD0B2F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5031" y="1759857"/>
            <a:ext cx="1257300" cy="10058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26F2A32-E6BE-52CF-A9EF-245C5E879A01}"/>
              </a:ext>
            </a:extLst>
          </p:cNvPr>
          <p:cNvSpPr txBox="1"/>
          <p:nvPr/>
        </p:nvSpPr>
        <p:spPr>
          <a:xfrm>
            <a:off x="7403470" y="2870791"/>
            <a:ext cx="1200422" cy="307777"/>
          </a:xfrm>
          <a:prstGeom prst="rect">
            <a:avLst/>
          </a:prstGeom>
          <a:noFill/>
        </p:spPr>
        <p:txBody>
          <a:bodyPr wrap="square">
            <a:spAutoFit/>
          </a:bodyPr>
          <a:lstStyle/>
          <a:p>
            <a:pPr algn="ctr"/>
            <a:r>
              <a:rPr lang="en-US">
                <a:solidFill>
                  <a:schemeClr val="tx1"/>
                </a:solidFill>
              </a:rPr>
              <a:t>Result</a:t>
            </a:r>
            <a:endParaRPr lang="en-US">
              <a:solidFill>
                <a:schemeClr val="tx1"/>
              </a:solidFill>
              <a:latin typeface="+mn-lt"/>
              <a:cs typeface="+mn-cs"/>
            </a:endParaRPr>
          </a:p>
        </p:txBody>
      </p:sp>
      <p:graphicFrame>
        <p:nvGraphicFramePr>
          <p:cNvPr id="23" name="Table 22">
            <a:extLst>
              <a:ext uri="{FF2B5EF4-FFF2-40B4-BE49-F238E27FC236}">
                <a16:creationId xmlns:a16="http://schemas.microsoft.com/office/drawing/2014/main" id="{DE4BA9C0-DF3F-BF25-E586-7AFF7657B387}"/>
              </a:ext>
            </a:extLst>
          </p:cNvPr>
          <p:cNvGraphicFramePr>
            <a:graphicFrameLocks noGrp="1"/>
          </p:cNvGraphicFramePr>
          <p:nvPr/>
        </p:nvGraphicFramePr>
        <p:xfrm>
          <a:off x="305146" y="3737557"/>
          <a:ext cx="7596842" cy="918390"/>
        </p:xfrm>
        <a:graphic>
          <a:graphicData uri="http://schemas.openxmlformats.org/drawingml/2006/table">
            <a:tbl>
              <a:tblPr/>
              <a:tblGrid>
                <a:gridCol w="592195">
                  <a:extLst>
                    <a:ext uri="{9D8B030D-6E8A-4147-A177-3AD203B41FA5}">
                      <a16:colId xmlns:a16="http://schemas.microsoft.com/office/drawing/2014/main" val="3330011395"/>
                    </a:ext>
                  </a:extLst>
                </a:gridCol>
                <a:gridCol w="592195">
                  <a:extLst>
                    <a:ext uri="{9D8B030D-6E8A-4147-A177-3AD203B41FA5}">
                      <a16:colId xmlns:a16="http://schemas.microsoft.com/office/drawing/2014/main" val="3260777690"/>
                    </a:ext>
                  </a:extLst>
                </a:gridCol>
                <a:gridCol w="592195">
                  <a:extLst>
                    <a:ext uri="{9D8B030D-6E8A-4147-A177-3AD203B41FA5}">
                      <a16:colId xmlns:a16="http://schemas.microsoft.com/office/drawing/2014/main" val="644607248"/>
                    </a:ext>
                  </a:extLst>
                </a:gridCol>
                <a:gridCol w="592195">
                  <a:extLst>
                    <a:ext uri="{9D8B030D-6E8A-4147-A177-3AD203B41FA5}">
                      <a16:colId xmlns:a16="http://schemas.microsoft.com/office/drawing/2014/main" val="2734413152"/>
                    </a:ext>
                  </a:extLst>
                </a:gridCol>
                <a:gridCol w="592195">
                  <a:extLst>
                    <a:ext uri="{9D8B030D-6E8A-4147-A177-3AD203B41FA5}">
                      <a16:colId xmlns:a16="http://schemas.microsoft.com/office/drawing/2014/main" val="1001786072"/>
                    </a:ext>
                  </a:extLst>
                </a:gridCol>
                <a:gridCol w="469856">
                  <a:extLst>
                    <a:ext uri="{9D8B030D-6E8A-4147-A177-3AD203B41FA5}">
                      <a16:colId xmlns:a16="http://schemas.microsoft.com/office/drawing/2014/main" val="3471463746"/>
                    </a:ext>
                  </a:extLst>
                </a:gridCol>
                <a:gridCol w="613954">
                  <a:extLst>
                    <a:ext uri="{9D8B030D-6E8A-4147-A177-3AD203B41FA5}">
                      <a16:colId xmlns:a16="http://schemas.microsoft.com/office/drawing/2014/main" val="1450165543"/>
                    </a:ext>
                  </a:extLst>
                </a:gridCol>
                <a:gridCol w="457200">
                  <a:extLst>
                    <a:ext uri="{9D8B030D-6E8A-4147-A177-3AD203B41FA5}">
                      <a16:colId xmlns:a16="http://schemas.microsoft.com/office/drawing/2014/main" val="3533604907"/>
                    </a:ext>
                  </a:extLst>
                </a:gridCol>
                <a:gridCol w="616902">
                  <a:extLst>
                    <a:ext uri="{9D8B030D-6E8A-4147-A177-3AD203B41FA5}">
                      <a16:colId xmlns:a16="http://schemas.microsoft.com/office/drawing/2014/main" val="3252261876"/>
                    </a:ext>
                  </a:extLst>
                </a:gridCol>
                <a:gridCol w="592195">
                  <a:extLst>
                    <a:ext uri="{9D8B030D-6E8A-4147-A177-3AD203B41FA5}">
                      <a16:colId xmlns:a16="http://schemas.microsoft.com/office/drawing/2014/main" val="3489961983"/>
                    </a:ext>
                  </a:extLst>
                </a:gridCol>
                <a:gridCol w="457200">
                  <a:extLst>
                    <a:ext uri="{9D8B030D-6E8A-4147-A177-3AD203B41FA5}">
                      <a16:colId xmlns:a16="http://schemas.microsoft.com/office/drawing/2014/main" val="334925713"/>
                    </a:ext>
                  </a:extLst>
                </a:gridCol>
                <a:gridCol w="715328">
                  <a:extLst>
                    <a:ext uri="{9D8B030D-6E8A-4147-A177-3AD203B41FA5}">
                      <a16:colId xmlns:a16="http://schemas.microsoft.com/office/drawing/2014/main" val="401131303"/>
                    </a:ext>
                  </a:extLst>
                </a:gridCol>
                <a:gridCol w="713232">
                  <a:extLst>
                    <a:ext uri="{9D8B030D-6E8A-4147-A177-3AD203B41FA5}">
                      <a16:colId xmlns:a16="http://schemas.microsoft.com/office/drawing/2014/main" val="3664766252"/>
                    </a:ext>
                  </a:extLst>
                </a:gridCol>
              </a:tblGrid>
              <a:tr h="459195">
                <a:tc>
                  <a:txBody>
                    <a:bodyPr/>
                    <a:lstStyle/>
                    <a:p>
                      <a:pPr algn="ctr" fontAlgn="ctr"/>
                      <a:r>
                        <a:rPr lang="en-US" sz="1400" b="0" i="0" u="none" strike="noStrike">
                          <a:solidFill>
                            <a:srgbClr val="FFFFFF"/>
                          </a:solidFill>
                          <a:effectLst/>
                          <a:latin typeface="+mn-lt"/>
                        </a:rPr>
                        <a:t>Bit 0</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1</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2</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3</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4</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539</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791</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792</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1022</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1023</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459195">
                <a:tc>
                  <a:txBody>
                    <a:bodyPr/>
                    <a:lstStyle/>
                    <a:p>
                      <a:pPr algn="ctr" fontAlgn="ctr"/>
                      <a:r>
                        <a:rPr lang="en-US" sz="1400" b="0" i="0" u="none" strike="noStrike">
                          <a:solidFill>
                            <a:srgbClr val="000000"/>
                          </a:solidFill>
                          <a:effectLst/>
                          <a:latin typeface="+mn-lt"/>
                        </a:rPr>
                        <a:t>4</a:t>
                      </a:r>
                    </a:p>
                  </a:txBody>
                  <a:tcPr marL="7620" marR="7620" marT="7620" marB="0" anchor="ctr">
                    <a:lnL>
                      <a:noFill/>
                    </a:lnL>
                    <a:lnR>
                      <a:noFill/>
                    </a:lnR>
                    <a:lnT>
                      <a:noFill/>
                    </a:lnT>
                    <a:lnB>
                      <a:noFill/>
                    </a:lnB>
                  </a:tcPr>
                </a:tc>
                <a:tc>
                  <a:txBody>
                    <a:bodyPr/>
                    <a:lstStyle/>
                    <a:p>
                      <a:pPr algn="ctr" fontAlgn="ctr"/>
                      <a:r>
                        <a:rPr lang="en-US" sz="1400" b="0" i="0" u="none" strike="noStrike">
                          <a:solidFill>
                            <a:srgbClr val="000000"/>
                          </a:solidFill>
                          <a:effectLst/>
                          <a:latin typeface="+mn-lt"/>
                        </a:rPr>
                        <a:t>1</a:t>
                      </a:r>
                    </a:p>
                  </a:txBody>
                  <a:tcPr marL="7620" marR="7620" marT="7620" marB="0" anchor="ctr">
                    <a:lnL>
                      <a:noFill/>
                    </a:lnL>
                    <a:lnR>
                      <a:noFill/>
                    </a:lnR>
                    <a:lnT>
                      <a:noFill/>
                    </a:lnT>
                    <a:lnB>
                      <a:noFill/>
                    </a:lnB>
                  </a:tcPr>
                </a:tc>
                <a:tc>
                  <a:txBody>
                    <a:bodyPr/>
                    <a:lstStyle/>
                    <a:p>
                      <a:pPr algn="ctr" fontAlgn="ctr"/>
                      <a:r>
                        <a:rPr lang="en-US" sz="1400" b="0" i="0" u="none" strike="noStrike">
                          <a:solidFill>
                            <a:srgbClr val="000000"/>
                          </a:solidFill>
                          <a:effectLst/>
                          <a:latin typeface="+mn-lt"/>
                        </a:rPr>
                        <a:t>1</a:t>
                      </a:r>
                    </a:p>
                  </a:txBody>
                  <a:tcPr marL="7620" marR="7620" marT="7620" marB="0" anchor="ctr">
                    <a:lnL>
                      <a:noFill/>
                    </a:lnL>
                    <a:lnR>
                      <a:noFill/>
                    </a:lnR>
                    <a:lnT>
                      <a:noFill/>
                    </a:lnT>
                    <a:lnB>
                      <a:noFill/>
                    </a:lnB>
                  </a:tcPr>
                </a:tc>
                <a:tc>
                  <a:txBody>
                    <a:bodyPr/>
                    <a:lstStyle/>
                    <a:p>
                      <a:pPr algn="ctr" fontAlgn="ctr"/>
                      <a:r>
                        <a:rPr lang="en-US" sz="1400" b="0" i="0" u="none" strike="noStrike">
                          <a:solidFill>
                            <a:srgbClr val="000000"/>
                          </a:solidFill>
                          <a:effectLst/>
                          <a:latin typeface="+mn-lt"/>
                        </a:rPr>
                        <a:t>0</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0</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1</a:t>
                      </a:r>
                    </a:p>
                  </a:txBody>
                  <a:tcPr marL="7620" marR="7620" marT="7620" marB="0" anchor="ctr">
                    <a:lnL>
                      <a:noFill/>
                    </a:lnL>
                    <a:lnR>
                      <a:noFill/>
                    </a:lnR>
                    <a:lnT>
                      <a:noFill/>
                    </a:lnT>
                    <a:lnB>
                      <a:noFill/>
                    </a:lnB>
                    <a:noFill/>
                  </a:tcPr>
                </a:tc>
                <a:tc>
                  <a:txBody>
                    <a:bodyPr/>
                    <a:lstStyle/>
                    <a:p>
                      <a:pPr algn="ctr" fontAlgn="ctr"/>
                      <a:endParaRPr lang="en-US" sz="1400" b="0" i="0" u="none" strike="noStrike">
                        <a:solidFill>
                          <a:srgbClr val="000000"/>
                        </a:solidFill>
                        <a:effectLst/>
                        <a:latin typeface="+mn-lt"/>
                      </a:endParaRPr>
                    </a:p>
                  </a:txBody>
                  <a:tcPr marL="7620" marR="7620" marT="7620" marB="0" anchor="ctr">
                    <a:lnL>
                      <a:noFill/>
                    </a:lnL>
                    <a:lnR>
                      <a:noFill/>
                    </a:lnR>
                    <a:lnT>
                      <a:noFill/>
                    </a:lnT>
                    <a:lnB>
                      <a:noFill/>
                    </a:lnB>
                    <a:noFill/>
                  </a:tcPr>
                </a:tc>
                <a:tc>
                  <a:txBody>
                    <a:bodyPr/>
                    <a:lstStyle/>
                    <a:p>
                      <a:pPr algn="ctr" fontAlgn="ctr"/>
                      <a:r>
                        <a:rPr lang="en-US" sz="1400" b="0" i="0" u="none" strike="noStrike">
                          <a:solidFill>
                            <a:schemeClr val="tx1"/>
                          </a:solidFill>
                          <a:effectLst/>
                          <a:latin typeface="+mn-lt"/>
                        </a:rPr>
                        <a:t>0</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FF0000"/>
                          </a:solidFill>
                          <a:effectLst/>
                          <a:latin typeface="+mn-lt"/>
                        </a:rPr>
                        <a:t>2</a:t>
                      </a:r>
                    </a:p>
                  </a:txBody>
                  <a:tcPr marL="7620" marR="7620" marT="7620" marB="0" anchor="ctr">
                    <a:lnL>
                      <a:noFill/>
                    </a:lnL>
                    <a:lnR>
                      <a:noFill/>
                    </a:lnR>
                    <a:lnT>
                      <a:noFill/>
                    </a:lnT>
                    <a:lnB>
                      <a:noFill/>
                    </a:lnB>
                    <a:noFill/>
                  </a:tcPr>
                </a:tc>
                <a:tc>
                  <a:txBody>
                    <a:bodyPr/>
                    <a:lstStyle/>
                    <a:p>
                      <a:pPr algn="ctr" fontAlgn="ctr"/>
                      <a:endParaRPr lang="en-US" sz="1400" b="0" i="0" u="none" strike="noStrike">
                        <a:solidFill>
                          <a:srgbClr val="000000"/>
                        </a:solidFill>
                        <a:effectLst/>
                        <a:latin typeface="+mn-lt"/>
                      </a:endParaRP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0</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0</a:t>
                      </a:r>
                    </a:p>
                  </a:txBody>
                  <a:tcPr marL="7620" marR="7620" marT="7620" marB="0" anchor="ctr">
                    <a:lnL>
                      <a:noFill/>
                    </a:lnL>
                    <a:lnR>
                      <a:noFill/>
                    </a:lnR>
                    <a:lnT>
                      <a:noFill/>
                    </a:lnT>
                    <a:lnB>
                      <a:noFill/>
                    </a:lnB>
                    <a:noFill/>
                  </a:tcPr>
                </a:tc>
                <a:extLst>
                  <a:ext uri="{0D108BD9-81ED-4DB2-BD59-A6C34878D82A}">
                    <a16:rowId xmlns:a16="http://schemas.microsoft.com/office/drawing/2014/main" val="1433961120"/>
                  </a:ext>
                </a:extLst>
              </a:tr>
            </a:tbl>
          </a:graphicData>
        </a:graphic>
      </p:graphicFrame>
      <p:sp>
        <p:nvSpPr>
          <p:cNvPr id="24" name="TextBox 23">
            <a:extLst>
              <a:ext uri="{FF2B5EF4-FFF2-40B4-BE49-F238E27FC236}">
                <a16:creationId xmlns:a16="http://schemas.microsoft.com/office/drawing/2014/main" id="{D097998C-7149-C19D-89F5-4A0C23D15452}"/>
              </a:ext>
            </a:extLst>
          </p:cNvPr>
          <p:cNvSpPr txBox="1"/>
          <p:nvPr/>
        </p:nvSpPr>
        <p:spPr>
          <a:xfrm>
            <a:off x="8115300" y="3786452"/>
            <a:ext cx="877412" cy="261610"/>
          </a:xfrm>
          <a:prstGeom prst="rect">
            <a:avLst/>
          </a:prstGeom>
          <a:noFill/>
        </p:spPr>
        <p:txBody>
          <a:bodyPr wrap="square">
            <a:spAutoFit/>
          </a:bodyPr>
          <a:lstStyle/>
          <a:p>
            <a:pPr algn="ctr"/>
            <a:r>
              <a:rPr lang="en-US" sz="1050"/>
              <a:t>nBit = 1024</a:t>
            </a:r>
            <a:endParaRPr lang="en-US" sz="1050">
              <a:latin typeface="+mn-lt"/>
              <a:cs typeface="+mn-cs"/>
            </a:endParaRPr>
          </a:p>
        </p:txBody>
      </p:sp>
      <p:pic>
        <p:nvPicPr>
          <p:cNvPr id="3084" name="Picture 12">
            <a:extLst>
              <a:ext uri="{FF2B5EF4-FFF2-40B4-BE49-F238E27FC236}">
                <a16:creationId xmlns:a16="http://schemas.microsoft.com/office/drawing/2014/main" id="{055C78C7-E919-1033-C363-34A6C507117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4693"/>
          <a:stretch/>
        </p:blipFill>
        <p:spPr bwMode="auto">
          <a:xfrm>
            <a:off x="452934" y="3281778"/>
            <a:ext cx="421538" cy="39797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AFBE88D4-330A-14B8-A68E-F40498AC05A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7988"/>
          <a:stretch/>
        </p:blipFill>
        <p:spPr bwMode="auto">
          <a:xfrm>
            <a:off x="1031150" y="3224848"/>
            <a:ext cx="635784" cy="50445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C4124EF0-EC4C-35AE-ACCD-0D4948971F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9314"/>
          <a:stretch/>
        </p:blipFill>
        <p:spPr bwMode="auto">
          <a:xfrm>
            <a:off x="1640328" y="3301846"/>
            <a:ext cx="521743" cy="427452"/>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C1B8960-236D-4D58-C8E9-B0B4DAF6FDE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8688"/>
          <a:stretch/>
        </p:blipFill>
        <p:spPr bwMode="auto">
          <a:xfrm>
            <a:off x="3851198" y="3216307"/>
            <a:ext cx="635784" cy="51299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F0AB7005-5D59-ED13-7D49-08B12A3103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58688"/>
          <a:stretch/>
        </p:blipFill>
        <p:spPr bwMode="auto">
          <a:xfrm>
            <a:off x="5422070" y="3216306"/>
            <a:ext cx="635784" cy="5129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0">
            <a:extLst>
              <a:ext uri="{FF2B5EF4-FFF2-40B4-BE49-F238E27FC236}">
                <a16:creationId xmlns:a16="http://schemas.microsoft.com/office/drawing/2014/main" id="{8699AFF2-0DBA-A19C-E8BD-4EF93581E998}"/>
              </a:ext>
            </a:extLst>
          </p:cNvPr>
          <p:cNvSpPr txBox="1">
            <a:spLocks/>
          </p:cNvSpPr>
          <p:nvPr/>
        </p:nvSpPr>
        <p:spPr>
          <a:xfrm>
            <a:off x="720000" y="354047"/>
            <a:ext cx="165744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Tree>
    <p:extLst>
      <p:ext uri="{BB962C8B-B14F-4D97-AF65-F5344CB8AC3E}">
        <p14:creationId xmlns:p14="http://schemas.microsoft.com/office/powerpoint/2010/main" val="331314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B0FBDA-2B6E-0B43-F3C0-47F7E4B32734}"/>
              </a:ext>
            </a:extLst>
          </p:cNvPr>
          <p:cNvSpPr>
            <a:spLocks noGrp="1"/>
          </p:cNvSpPr>
          <p:nvPr>
            <p:ph type="sldNum" sz="quarter" idx="10"/>
          </p:nvPr>
        </p:nvSpPr>
        <p:spPr/>
        <p:txBody>
          <a:bodyPr/>
          <a:lstStyle/>
          <a:p>
            <a:fld id="{E8495C6F-F2B9-460A-BCD3-4531F8558E37}" type="slidenum">
              <a:rPr lang="en-US" smtClean="0"/>
              <a:pPr/>
              <a:t>31</a:t>
            </a:fld>
            <a:endParaRPr lang="en-US"/>
          </a:p>
        </p:txBody>
      </p:sp>
      <p:graphicFrame>
        <p:nvGraphicFramePr>
          <p:cNvPr id="10" name="Table 9">
            <a:extLst>
              <a:ext uri="{FF2B5EF4-FFF2-40B4-BE49-F238E27FC236}">
                <a16:creationId xmlns:a16="http://schemas.microsoft.com/office/drawing/2014/main" id="{5521AC8C-356F-AE50-16DA-B4009BB153A8}"/>
              </a:ext>
            </a:extLst>
          </p:cNvPr>
          <p:cNvGraphicFramePr>
            <a:graphicFrameLocks noGrp="1"/>
          </p:cNvGraphicFramePr>
          <p:nvPr>
            <p:extLst>
              <p:ext uri="{D42A27DB-BD31-4B8C-83A1-F6EECF244321}">
                <p14:modId xmlns:p14="http://schemas.microsoft.com/office/powerpoint/2010/main" val="3079093788"/>
              </p:ext>
            </p:extLst>
          </p:nvPr>
        </p:nvGraphicFramePr>
        <p:xfrm>
          <a:off x="2976015" y="1897553"/>
          <a:ext cx="1046462" cy="586740"/>
        </p:xfrm>
        <a:graphic>
          <a:graphicData uri="http://schemas.openxmlformats.org/drawingml/2006/table">
            <a:tbl>
              <a:tblPr/>
              <a:tblGrid>
                <a:gridCol w="1046462">
                  <a:extLst>
                    <a:ext uri="{9D8B030D-6E8A-4147-A177-3AD203B41FA5}">
                      <a16:colId xmlns:a16="http://schemas.microsoft.com/office/drawing/2014/main" val="644607248"/>
                    </a:ext>
                  </a:extLst>
                </a:gridCol>
              </a:tblGrid>
              <a:tr h="274320">
                <a:tc>
                  <a:txBody>
                    <a:bodyPr/>
                    <a:lstStyle/>
                    <a:p>
                      <a:pPr algn="ctr" fontAlgn="ctr"/>
                      <a:r>
                        <a:rPr lang="en-US" sz="1100" b="1" i="0" u="none" strike="noStrike">
                          <a:solidFill>
                            <a:srgbClr val="FFFFFF"/>
                          </a:solidFill>
                          <a:effectLst/>
                          <a:latin typeface="Gotham"/>
                        </a:rPr>
                        <a:t>SMILES</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274320">
                <a:tc>
                  <a:txBody>
                    <a:bodyPr/>
                    <a:lstStyle/>
                    <a:p>
                      <a:pPr algn="ctr" fontAlgn="ctr"/>
                      <a:r>
                        <a:rPr lang="en-US" sz="1000" b="0" i="0" u="none" strike="noStrike">
                          <a:solidFill>
                            <a:srgbClr val="000000"/>
                          </a:solidFill>
                          <a:effectLst/>
                          <a:latin typeface="Gotham"/>
                        </a:rPr>
                        <a:t>CCCC(=O)N</a:t>
                      </a:r>
                      <a:br>
                        <a:rPr lang="en-US" sz="1000" b="0" i="0" u="none" strike="noStrike">
                          <a:solidFill>
                            <a:srgbClr val="000000"/>
                          </a:solidFill>
                          <a:effectLst/>
                          <a:latin typeface="Gotham"/>
                        </a:rPr>
                      </a:br>
                      <a:r>
                        <a:rPr lang="en-US" sz="1000" b="0" i="0" u="none" strike="noStrike">
                          <a:solidFill>
                            <a:srgbClr val="000000"/>
                          </a:solidFill>
                          <a:effectLst/>
                          <a:latin typeface="Gotham"/>
                        </a:rPr>
                        <a:t>(Butanamide)</a:t>
                      </a:r>
                    </a:p>
                  </a:txBody>
                  <a:tcPr marL="7620" marR="7620" marT="7620" marB="0" anchor="ctr">
                    <a:lnL>
                      <a:noFill/>
                    </a:lnL>
                    <a:lnR>
                      <a:noFill/>
                    </a:lnR>
                    <a:lnT>
                      <a:noFill/>
                    </a:lnT>
                    <a:lnB>
                      <a:noFill/>
                    </a:lnB>
                  </a:tcPr>
                </a:tc>
                <a:extLst>
                  <a:ext uri="{0D108BD9-81ED-4DB2-BD59-A6C34878D82A}">
                    <a16:rowId xmlns:a16="http://schemas.microsoft.com/office/drawing/2014/main" val="1433961120"/>
                  </a:ext>
                </a:extLst>
              </a:tr>
            </a:tbl>
          </a:graphicData>
        </a:graphic>
      </p:graphicFrame>
      <p:graphicFrame>
        <p:nvGraphicFramePr>
          <p:cNvPr id="13" name="Table 12">
            <a:extLst>
              <a:ext uri="{FF2B5EF4-FFF2-40B4-BE49-F238E27FC236}">
                <a16:creationId xmlns:a16="http://schemas.microsoft.com/office/drawing/2014/main" id="{4CDFFCF2-058F-C4C2-1327-DF11046BD31F}"/>
              </a:ext>
            </a:extLst>
          </p:cNvPr>
          <p:cNvGraphicFramePr>
            <a:graphicFrameLocks noGrp="1"/>
          </p:cNvGraphicFramePr>
          <p:nvPr>
            <p:extLst>
              <p:ext uri="{D42A27DB-BD31-4B8C-83A1-F6EECF244321}">
                <p14:modId xmlns:p14="http://schemas.microsoft.com/office/powerpoint/2010/main" val="2407288114"/>
              </p:ext>
            </p:extLst>
          </p:nvPr>
        </p:nvGraphicFramePr>
        <p:xfrm>
          <a:off x="660804" y="3523070"/>
          <a:ext cx="7286858" cy="918390"/>
        </p:xfrm>
        <a:graphic>
          <a:graphicData uri="http://schemas.openxmlformats.org/drawingml/2006/table">
            <a:tbl>
              <a:tblPr/>
              <a:tblGrid>
                <a:gridCol w="568031">
                  <a:extLst>
                    <a:ext uri="{9D8B030D-6E8A-4147-A177-3AD203B41FA5}">
                      <a16:colId xmlns:a16="http://schemas.microsoft.com/office/drawing/2014/main" val="3330011395"/>
                    </a:ext>
                  </a:extLst>
                </a:gridCol>
                <a:gridCol w="568031">
                  <a:extLst>
                    <a:ext uri="{9D8B030D-6E8A-4147-A177-3AD203B41FA5}">
                      <a16:colId xmlns:a16="http://schemas.microsoft.com/office/drawing/2014/main" val="3260777690"/>
                    </a:ext>
                  </a:extLst>
                </a:gridCol>
                <a:gridCol w="568031">
                  <a:extLst>
                    <a:ext uri="{9D8B030D-6E8A-4147-A177-3AD203B41FA5}">
                      <a16:colId xmlns:a16="http://schemas.microsoft.com/office/drawing/2014/main" val="644607248"/>
                    </a:ext>
                  </a:extLst>
                </a:gridCol>
                <a:gridCol w="568031">
                  <a:extLst>
                    <a:ext uri="{9D8B030D-6E8A-4147-A177-3AD203B41FA5}">
                      <a16:colId xmlns:a16="http://schemas.microsoft.com/office/drawing/2014/main" val="2734413152"/>
                    </a:ext>
                  </a:extLst>
                </a:gridCol>
                <a:gridCol w="568031">
                  <a:extLst>
                    <a:ext uri="{9D8B030D-6E8A-4147-A177-3AD203B41FA5}">
                      <a16:colId xmlns:a16="http://schemas.microsoft.com/office/drawing/2014/main" val="1001786072"/>
                    </a:ext>
                  </a:extLst>
                </a:gridCol>
                <a:gridCol w="450684">
                  <a:extLst>
                    <a:ext uri="{9D8B030D-6E8A-4147-A177-3AD203B41FA5}">
                      <a16:colId xmlns:a16="http://schemas.microsoft.com/office/drawing/2014/main" val="3471463746"/>
                    </a:ext>
                  </a:extLst>
                </a:gridCol>
                <a:gridCol w="588902">
                  <a:extLst>
                    <a:ext uri="{9D8B030D-6E8A-4147-A177-3AD203B41FA5}">
                      <a16:colId xmlns:a16="http://schemas.microsoft.com/office/drawing/2014/main" val="1450165543"/>
                    </a:ext>
                  </a:extLst>
                </a:gridCol>
                <a:gridCol w="438544">
                  <a:extLst>
                    <a:ext uri="{9D8B030D-6E8A-4147-A177-3AD203B41FA5}">
                      <a16:colId xmlns:a16="http://schemas.microsoft.com/office/drawing/2014/main" val="3533604907"/>
                    </a:ext>
                  </a:extLst>
                </a:gridCol>
                <a:gridCol w="591730">
                  <a:extLst>
                    <a:ext uri="{9D8B030D-6E8A-4147-A177-3AD203B41FA5}">
                      <a16:colId xmlns:a16="http://schemas.microsoft.com/office/drawing/2014/main" val="3252261876"/>
                    </a:ext>
                  </a:extLst>
                </a:gridCol>
                <a:gridCol w="568031">
                  <a:extLst>
                    <a:ext uri="{9D8B030D-6E8A-4147-A177-3AD203B41FA5}">
                      <a16:colId xmlns:a16="http://schemas.microsoft.com/office/drawing/2014/main" val="3489961983"/>
                    </a:ext>
                  </a:extLst>
                </a:gridCol>
                <a:gridCol w="438544">
                  <a:extLst>
                    <a:ext uri="{9D8B030D-6E8A-4147-A177-3AD203B41FA5}">
                      <a16:colId xmlns:a16="http://schemas.microsoft.com/office/drawing/2014/main" val="334925713"/>
                    </a:ext>
                  </a:extLst>
                </a:gridCol>
                <a:gridCol w="686139">
                  <a:extLst>
                    <a:ext uri="{9D8B030D-6E8A-4147-A177-3AD203B41FA5}">
                      <a16:colId xmlns:a16="http://schemas.microsoft.com/office/drawing/2014/main" val="401131303"/>
                    </a:ext>
                  </a:extLst>
                </a:gridCol>
                <a:gridCol w="684129">
                  <a:extLst>
                    <a:ext uri="{9D8B030D-6E8A-4147-A177-3AD203B41FA5}">
                      <a16:colId xmlns:a16="http://schemas.microsoft.com/office/drawing/2014/main" val="3664766252"/>
                    </a:ext>
                  </a:extLst>
                </a:gridCol>
              </a:tblGrid>
              <a:tr h="459195">
                <a:tc>
                  <a:txBody>
                    <a:bodyPr/>
                    <a:lstStyle/>
                    <a:p>
                      <a:pPr algn="ctr" fontAlgn="ctr"/>
                      <a:r>
                        <a:rPr lang="en-US" sz="1400" b="0" i="0" u="none" strike="noStrike">
                          <a:solidFill>
                            <a:srgbClr val="FFFFFF"/>
                          </a:solidFill>
                          <a:effectLst/>
                          <a:latin typeface="+mn-lt"/>
                        </a:rPr>
                        <a:t>Bit 0</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1</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2</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3</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4</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539</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791</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792</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1022</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400" b="0" i="0" u="none" strike="noStrike">
                          <a:solidFill>
                            <a:srgbClr val="FFFFFF"/>
                          </a:solidFill>
                          <a:effectLst/>
                          <a:latin typeface="+mn-lt"/>
                        </a:rPr>
                        <a:t>Bit 1023</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459195">
                <a:tc>
                  <a:txBody>
                    <a:bodyPr/>
                    <a:lstStyle/>
                    <a:p>
                      <a:pPr algn="ctr" fontAlgn="ctr"/>
                      <a:r>
                        <a:rPr lang="en-US" sz="1400" b="0" i="0" u="none" strike="noStrike">
                          <a:solidFill>
                            <a:srgbClr val="000000"/>
                          </a:solidFill>
                          <a:effectLst/>
                          <a:latin typeface="+mn-lt"/>
                        </a:rPr>
                        <a:t>4</a:t>
                      </a:r>
                    </a:p>
                  </a:txBody>
                  <a:tcPr marL="7620" marR="7620" marT="7620" marB="0" anchor="ctr">
                    <a:lnL>
                      <a:noFill/>
                    </a:lnL>
                    <a:lnR>
                      <a:noFill/>
                    </a:lnR>
                    <a:lnT>
                      <a:noFill/>
                    </a:lnT>
                    <a:lnB>
                      <a:noFill/>
                    </a:lnB>
                  </a:tcPr>
                </a:tc>
                <a:tc>
                  <a:txBody>
                    <a:bodyPr/>
                    <a:lstStyle/>
                    <a:p>
                      <a:pPr algn="ctr" fontAlgn="ctr"/>
                      <a:r>
                        <a:rPr lang="en-US" sz="1400" b="0" i="0" u="none" strike="noStrike">
                          <a:solidFill>
                            <a:srgbClr val="000000"/>
                          </a:solidFill>
                          <a:effectLst/>
                          <a:latin typeface="+mn-lt"/>
                        </a:rPr>
                        <a:t>1</a:t>
                      </a:r>
                    </a:p>
                  </a:txBody>
                  <a:tcPr marL="7620" marR="7620" marT="7620" marB="0" anchor="ctr">
                    <a:lnL>
                      <a:noFill/>
                    </a:lnL>
                    <a:lnR>
                      <a:noFill/>
                    </a:lnR>
                    <a:lnT>
                      <a:noFill/>
                    </a:lnT>
                    <a:lnB>
                      <a:noFill/>
                    </a:lnB>
                  </a:tcPr>
                </a:tc>
                <a:tc>
                  <a:txBody>
                    <a:bodyPr/>
                    <a:lstStyle/>
                    <a:p>
                      <a:pPr algn="ctr" fontAlgn="ctr"/>
                      <a:r>
                        <a:rPr lang="en-US" sz="1400" b="0" i="0" u="none" strike="noStrike">
                          <a:solidFill>
                            <a:srgbClr val="000000"/>
                          </a:solidFill>
                          <a:effectLst/>
                          <a:latin typeface="+mn-lt"/>
                        </a:rPr>
                        <a:t>1</a:t>
                      </a:r>
                    </a:p>
                  </a:txBody>
                  <a:tcPr marL="7620" marR="7620" marT="7620" marB="0" anchor="ctr">
                    <a:lnL>
                      <a:noFill/>
                    </a:lnL>
                    <a:lnR>
                      <a:noFill/>
                    </a:lnR>
                    <a:lnT>
                      <a:noFill/>
                    </a:lnT>
                    <a:lnB>
                      <a:noFill/>
                    </a:lnB>
                  </a:tcPr>
                </a:tc>
                <a:tc>
                  <a:txBody>
                    <a:bodyPr/>
                    <a:lstStyle/>
                    <a:p>
                      <a:pPr algn="ctr" fontAlgn="ctr"/>
                      <a:r>
                        <a:rPr lang="en-US" sz="1400" b="0" i="0" u="none" strike="noStrike">
                          <a:solidFill>
                            <a:srgbClr val="000000"/>
                          </a:solidFill>
                          <a:effectLst/>
                          <a:latin typeface="+mn-lt"/>
                        </a:rPr>
                        <a:t>0</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0</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1</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a:t>
                      </a:r>
                    </a:p>
                  </a:txBody>
                  <a:tcPr marL="7620" marR="7620" marT="7620" marB="0" anchor="ctr">
                    <a:lnL>
                      <a:noFill/>
                    </a:lnL>
                    <a:lnR>
                      <a:noFill/>
                    </a:lnR>
                    <a:lnT>
                      <a:noFill/>
                    </a:lnT>
                    <a:lnB>
                      <a:noFill/>
                    </a:lnB>
                    <a:noFill/>
                  </a:tcPr>
                </a:tc>
                <a:tc>
                  <a:txBody>
                    <a:bodyPr/>
                    <a:lstStyle/>
                    <a:p>
                      <a:pPr algn="ctr" fontAlgn="ctr"/>
                      <a:r>
                        <a:rPr lang="en-US" sz="1400" b="0" i="0" u="none" strike="noStrike">
                          <a:solidFill>
                            <a:schemeClr val="tx1"/>
                          </a:solidFill>
                          <a:effectLst/>
                          <a:latin typeface="+mn-lt"/>
                        </a:rPr>
                        <a:t>0</a:t>
                      </a:r>
                    </a:p>
                  </a:txBody>
                  <a:tcPr marL="7620" marR="7620" marT="7620" marB="0" anchor="ctr">
                    <a:lnL>
                      <a:noFill/>
                    </a:lnL>
                    <a:lnR>
                      <a:noFill/>
                    </a:lnR>
                    <a:lnT>
                      <a:noFill/>
                    </a:lnT>
                    <a:lnB>
                      <a:noFill/>
                    </a:lnB>
                    <a:noFill/>
                  </a:tcPr>
                </a:tc>
                <a:tc>
                  <a:txBody>
                    <a:bodyPr/>
                    <a:lstStyle/>
                    <a:p>
                      <a:pPr algn="ctr" fontAlgn="ctr"/>
                      <a:r>
                        <a:rPr lang="en-US" sz="1400" b="0" i="0" u="none" strike="noStrike">
                          <a:solidFill>
                            <a:schemeClr val="tx1"/>
                          </a:solidFill>
                          <a:effectLst/>
                          <a:latin typeface="+mn-lt"/>
                        </a:rPr>
                        <a:t>2</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0</a:t>
                      </a:r>
                    </a:p>
                  </a:txBody>
                  <a:tcPr marL="7620" marR="7620" marT="7620" marB="0" anchor="ctr">
                    <a:lnL>
                      <a:noFill/>
                    </a:lnL>
                    <a:lnR>
                      <a:noFill/>
                    </a:lnR>
                    <a:lnT>
                      <a:noFill/>
                    </a:lnT>
                    <a:lnB>
                      <a:noFill/>
                    </a:lnB>
                    <a:noFill/>
                  </a:tcPr>
                </a:tc>
                <a:tc>
                  <a:txBody>
                    <a:bodyPr/>
                    <a:lstStyle/>
                    <a:p>
                      <a:pPr algn="ctr" fontAlgn="ctr"/>
                      <a:r>
                        <a:rPr lang="en-US" sz="1400" b="0" i="0" u="none" strike="noStrike">
                          <a:solidFill>
                            <a:srgbClr val="000000"/>
                          </a:solidFill>
                          <a:effectLst/>
                          <a:latin typeface="+mn-lt"/>
                        </a:rPr>
                        <a:t>0</a:t>
                      </a:r>
                    </a:p>
                  </a:txBody>
                  <a:tcPr marL="7620" marR="7620" marT="7620" marB="0" anchor="ctr">
                    <a:lnL>
                      <a:noFill/>
                    </a:lnL>
                    <a:lnR>
                      <a:noFill/>
                    </a:lnR>
                    <a:lnT>
                      <a:noFill/>
                    </a:lnT>
                    <a:lnB>
                      <a:noFill/>
                    </a:lnB>
                    <a:noFill/>
                  </a:tcPr>
                </a:tc>
                <a:extLst>
                  <a:ext uri="{0D108BD9-81ED-4DB2-BD59-A6C34878D82A}">
                    <a16:rowId xmlns:a16="http://schemas.microsoft.com/office/drawing/2014/main" val="1433961120"/>
                  </a:ext>
                </a:extLst>
              </a:tr>
            </a:tbl>
          </a:graphicData>
        </a:graphic>
      </p:graphicFrame>
      <p:pic>
        <p:nvPicPr>
          <p:cNvPr id="14" name="Picture 12">
            <a:extLst>
              <a:ext uri="{FF2B5EF4-FFF2-40B4-BE49-F238E27FC236}">
                <a16:creationId xmlns:a16="http://schemas.microsoft.com/office/drawing/2014/main" id="{9FD20348-31AE-4101-62B6-35FFC49A4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4693"/>
          <a:stretch/>
        </p:blipFill>
        <p:spPr bwMode="auto">
          <a:xfrm>
            <a:off x="808592" y="3067291"/>
            <a:ext cx="421538" cy="39797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C33A4F5-1648-8F28-2CE5-C2404531D4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988"/>
          <a:stretch/>
        </p:blipFill>
        <p:spPr bwMode="auto">
          <a:xfrm>
            <a:off x="1386808" y="3010361"/>
            <a:ext cx="635784" cy="504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a:extLst>
              <a:ext uri="{FF2B5EF4-FFF2-40B4-BE49-F238E27FC236}">
                <a16:creationId xmlns:a16="http://schemas.microsoft.com/office/drawing/2014/main" id="{FF63B147-8F9A-472C-A957-674E4319AE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9314"/>
          <a:stretch/>
        </p:blipFill>
        <p:spPr bwMode="auto">
          <a:xfrm>
            <a:off x="1995986" y="3087359"/>
            <a:ext cx="521743" cy="4274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a:extLst>
              <a:ext uri="{FF2B5EF4-FFF2-40B4-BE49-F238E27FC236}">
                <a16:creationId xmlns:a16="http://schemas.microsoft.com/office/drawing/2014/main" id="{ACBB3F4E-1A3A-4D7A-F26E-6832C9CEA7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8688"/>
          <a:stretch/>
        </p:blipFill>
        <p:spPr bwMode="auto">
          <a:xfrm>
            <a:off x="3949924" y="3001820"/>
            <a:ext cx="635784" cy="5129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a:extLst>
              <a:ext uri="{FF2B5EF4-FFF2-40B4-BE49-F238E27FC236}">
                <a16:creationId xmlns:a16="http://schemas.microsoft.com/office/drawing/2014/main" id="{6B384118-3E46-5750-5743-A722AF1AAC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8688"/>
          <a:stretch/>
        </p:blipFill>
        <p:spPr bwMode="auto">
          <a:xfrm>
            <a:off x="5627984" y="3001819"/>
            <a:ext cx="635784" cy="5129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522E5A25-25A9-4EFA-53E3-C5A09E67B0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0130" y="1681282"/>
            <a:ext cx="1274104" cy="10192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BD184B5-CBB8-D096-10E1-E6E96914A92E}"/>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0">
            <a:extLst>
              <a:ext uri="{FF2B5EF4-FFF2-40B4-BE49-F238E27FC236}">
                <a16:creationId xmlns:a16="http://schemas.microsoft.com/office/drawing/2014/main" id="{3E263E6F-3054-4650-A8B1-B3D55AD32857}"/>
              </a:ext>
            </a:extLst>
          </p:cNvPr>
          <p:cNvSpPr txBox="1">
            <a:spLocks/>
          </p:cNvSpPr>
          <p:nvPr/>
        </p:nvSpPr>
        <p:spPr>
          <a:xfrm>
            <a:off x="720000" y="549779"/>
            <a:ext cx="5251032"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Morgan Fingerprint</a:t>
            </a:r>
          </a:p>
        </p:txBody>
      </p:sp>
      <p:sp>
        <p:nvSpPr>
          <p:cNvPr id="7" name="Title 10">
            <a:extLst>
              <a:ext uri="{FF2B5EF4-FFF2-40B4-BE49-F238E27FC236}">
                <a16:creationId xmlns:a16="http://schemas.microsoft.com/office/drawing/2014/main" id="{35F4AB2A-479D-31A8-6498-9604BAFE1CFE}"/>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
        <p:nvSpPr>
          <p:cNvPr id="4" name="TextBox 3">
            <a:extLst>
              <a:ext uri="{FF2B5EF4-FFF2-40B4-BE49-F238E27FC236}">
                <a16:creationId xmlns:a16="http://schemas.microsoft.com/office/drawing/2014/main" id="{F5F44D3B-BA3B-52D4-AD02-3DEFF9C6DC59}"/>
              </a:ext>
            </a:extLst>
          </p:cNvPr>
          <p:cNvSpPr txBox="1"/>
          <p:nvPr/>
        </p:nvSpPr>
        <p:spPr>
          <a:xfrm>
            <a:off x="720000" y="1229950"/>
            <a:ext cx="8309700" cy="307777"/>
          </a:xfrm>
          <a:prstGeom prst="rect">
            <a:avLst/>
          </a:prstGeom>
          <a:noFill/>
        </p:spPr>
        <p:txBody>
          <a:bodyPr wrap="square">
            <a:spAutoFit/>
          </a:bodyPr>
          <a:lstStyle/>
          <a:p>
            <a:r>
              <a:rPr lang="en-US" sz="1400">
                <a:solidFill>
                  <a:schemeClr val="tx1"/>
                </a:solidFill>
                <a:latin typeface="Gotham"/>
              </a:rPr>
              <a:t>Converting the representation of molecule from text (SMILES) into number being called “Molecular Fingerprint”</a:t>
            </a:r>
          </a:p>
        </p:txBody>
      </p:sp>
      <p:cxnSp>
        <p:nvCxnSpPr>
          <p:cNvPr id="11" name="Straight Arrow Connector 10">
            <a:extLst>
              <a:ext uri="{FF2B5EF4-FFF2-40B4-BE49-F238E27FC236}">
                <a16:creationId xmlns:a16="http://schemas.microsoft.com/office/drawing/2014/main" id="{281330A4-D49A-62D8-87E0-D443454172E3}"/>
              </a:ext>
            </a:extLst>
          </p:cNvPr>
          <p:cNvCxnSpPr>
            <a:cxnSpLocks/>
          </p:cNvCxnSpPr>
          <p:nvPr/>
        </p:nvCxnSpPr>
        <p:spPr>
          <a:xfrm>
            <a:off x="4553732" y="2223673"/>
            <a:ext cx="1417320" cy="65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32FCAA-9604-F0A7-4664-1552B47D5490}"/>
              </a:ext>
            </a:extLst>
          </p:cNvPr>
          <p:cNvSpPr txBox="1"/>
          <p:nvPr/>
        </p:nvSpPr>
        <p:spPr>
          <a:xfrm>
            <a:off x="7995642" y="3484970"/>
            <a:ext cx="975108" cy="523220"/>
          </a:xfrm>
          <a:prstGeom prst="rect">
            <a:avLst/>
          </a:prstGeom>
          <a:noFill/>
        </p:spPr>
        <p:txBody>
          <a:bodyPr wrap="square">
            <a:spAutoFit/>
          </a:bodyPr>
          <a:lstStyle/>
          <a:p>
            <a:pPr algn="ctr"/>
            <a:r>
              <a:rPr lang="en-US" sz="1400">
                <a:solidFill>
                  <a:schemeClr val="tx1"/>
                </a:solidFill>
                <a:latin typeface="Gotham"/>
              </a:rPr>
              <a:t>r=2 </a:t>
            </a:r>
          </a:p>
          <a:p>
            <a:pPr algn="ctr"/>
            <a:r>
              <a:rPr lang="en-US" sz="1400">
                <a:solidFill>
                  <a:schemeClr val="tx1"/>
                </a:solidFill>
                <a:latin typeface="Gotham"/>
              </a:rPr>
              <a:t>1024 bits</a:t>
            </a:r>
          </a:p>
        </p:txBody>
      </p:sp>
      <p:graphicFrame>
        <p:nvGraphicFramePr>
          <p:cNvPr id="3" name="Table 2">
            <a:extLst>
              <a:ext uri="{FF2B5EF4-FFF2-40B4-BE49-F238E27FC236}">
                <a16:creationId xmlns:a16="http://schemas.microsoft.com/office/drawing/2014/main" id="{C2BA19E8-19AC-C0D9-1852-B56DEE1E672A}"/>
              </a:ext>
            </a:extLst>
          </p:cNvPr>
          <p:cNvGraphicFramePr>
            <a:graphicFrameLocks noGrp="1"/>
          </p:cNvGraphicFramePr>
          <p:nvPr>
            <p:extLst>
              <p:ext uri="{D42A27DB-BD31-4B8C-83A1-F6EECF244321}">
                <p14:modId xmlns:p14="http://schemas.microsoft.com/office/powerpoint/2010/main" val="4085955099"/>
              </p:ext>
            </p:extLst>
          </p:nvPr>
        </p:nvGraphicFramePr>
        <p:xfrm>
          <a:off x="6268528" y="1897553"/>
          <a:ext cx="1488632" cy="586740"/>
        </p:xfrm>
        <a:graphic>
          <a:graphicData uri="http://schemas.openxmlformats.org/drawingml/2006/table">
            <a:tbl>
              <a:tblPr/>
              <a:tblGrid>
                <a:gridCol w="1488632">
                  <a:extLst>
                    <a:ext uri="{9D8B030D-6E8A-4147-A177-3AD203B41FA5}">
                      <a16:colId xmlns:a16="http://schemas.microsoft.com/office/drawing/2014/main" val="644607248"/>
                    </a:ext>
                  </a:extLst>
                </a:gridCol>
              </a:tblGrid>
              <a:tr h="274320">
                <a:tc>
                  <a:txBody>
                    <a:bodyPr/>
                    <a:lstStyle/>
                    <a:p>
                      <a:pPr algn="ctr" fontAlgn="ctr"/>
                      <a:r>
                        <a:rPr lang="en-US" sz="1100" b="1" i="0" u="none" strike="noStrike">
                          <a:solidFill>
                            <a:srgbClr val="FFFFFF"/>
                          </a:solidFill>
                          <a:effectLst/>
                          <a:latin typeface="Gotham"/>
                        </a:rPr>
                        <a:t>Molecular Fingerprint</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27432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00">
                          <a:solidFill>
                            <a:schemeClr val="tx1"/>
                          </a:solidFill>
                          <a:latin typeface="Gotham"/>
                        </a:rPr>
                        <a:t>[4, 1, 1, 0, 0, …, 0, 0]</a:t>
                      </a: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00">
                          <a:solidFill>
                            <a:schemeClr val="tx1"/>
                          </a:solidFill>
                          <a:latin typeface="Gotham"/>
                        </a:rPr>
                        <a:t>(1024 number)</a:t>
                      </a:r>
                    </a:p>
                  </a:txBody>
                  <a:tcPr marL="7620" marR="7620" marT="7620" marB="0" anchor="ctr">
                    <a:lnL>
                      <a:noFill/>
                    </a:lnL>
                    <a:lnR>
                      <a:noFill/>
                    </a:lnR>
                    <a:lnT>
                      <a:noFill/>
                    </a:lnT>
                    <a:lnB>
                      <a:noFill/>
                    </a:lnB>
                  </a:tcPr>
                </a:tc>
                <a:extLst>
                  <a:ext uri="{0D108BD9-81ED-4DB2-BD59-A6C34878D82A}">
                    <a16:rowId xmlns:a16="http://schemas.microsoft.com/office/drawing/2014/main" val="1433961120"/>
                  </a:ext>
                </a:extLst>
              </a:tr>
            </a:tbl>
          </a:graphicData>
        </a:graphic>
      </p:graphicFrame>
    </p:spTree>
    <p:extLst>
      <p:ext uri="{BB962C8B-B14F-4D97-AF65-F5344CB8AC3E}">
        <p14:creationId xmlns:p14="http://schemas.microsoft.com/office/powerpoint/2010/main" val="2611006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B5987F-197B-D591-CD43-50FA775C742A}"/>
              </a:ext>
            </a:extLst>
          </p:cNvPr>
          <p:cNvSpPr>
            <a:spLocks noGrp="1"/>
          </p:cNvSpPr>
          <p:nvPr>
            <p:ph type="sldNum" sz="quarter" idx="10"/>
          </p:nvPr>
        </p:nvSpPr>
        <p:spPr/>
        <p:txBody>
          <a:bodyPr/>
          <a:lstStyle/>
          <a:p>
            <a:fld id="{E8495C6F-F2B9-460A-BCD3-4531F8558E37}" type="slidenum">
              <a:rPr lang="en-US" smtClean="0"/>
              <a:pPr/>
              <a:t>32</a:t>
            </a:fld>
            <a:endParaRPr lang="en-US"/>
          </a:p>
        </p:txBody>
      </p:sp>
      <p:sp>
        <p:nvSpPr>
          <p:cNvPr id="13" name="Rectangle 12">
            <a:extLst>
              <a:ext uri="{FF2B5EF4-FFF2-40B4-BE49-F238E27FC236}">
                <a16:creationId xmlns:a16="http://schemas.microsoft.com/office/drawing/2014/main" id="{F0FD3DE2-17DE-0115-C812-F9D84C1C1A7A}"/>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39733A09-CCF9-0ECB-5EE6-109EDA17B80E}"/>
              </a:ext>
            </a:extLst>
          </p:cNvPr>
          <p:cNvSpPr txBox="1">
            <a:spLocks/>
          </p:cNvSpPr>
          <p:nvPr/>
        </p:nvSpPr>
        <p:spPr>
          <a:xfrm>
            <a:off x="720000" y="549779"/>
            <a:ext cx="582558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Modeling for P</a:t>
            </a:r>
            <a:r>
              <a:rPr lang="en-US" sz="3600" b="1" baseline="30000">
                <a:solidFill>
                  <a:schemeClr val="tx1"/>
                </a:solidFill>
                <a:latin typeface="Gotham"/>
              </a:rPr>
              <a:t>sat</a:t>
            </a:r>
            <a:r>
              <a:rPr lang="en-US" sz="3600" b="1">
                <a:solidFill>
                  <a:schemeClr val="tx1"/>
                </a:solidFill>
                <a:latin typeface="Gotham"/>
              </a:rPr>
              <a:t> Prediction</a:t>
            </a:r>
          </a:p>
        </p:txBody>
      </p:sp>
      <p:sp>
        <p:nvSpPr>
          <p:cNvPr id="16" name="Title 10">
            <a:extLst>
              <a:ext uri="{FF2B5EF4-FFF2-40B4-BE49-F238E27FC236}">
                <a16:creationId xmlns:a16="http://schemas.microsoft.com/office/drawing/2014/main" id="{4F708BCB-C4EA-63E6-352E-FF58447BB56D}"/>
              </a:ext>
            </a:extLst>
          </p:cNvPr>
          <p:cNvSpPr txBox="1">
            <a:spLocks/>
          </p:cNvSpPr>
          <p:nvPr/>
        </p:nvSpPr>
        <p:spPr>
          <a:xfrm>
            <a:off x="720000" y="354047"/>
            <a:ext cx="1750347"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
        <p:nvSpPr>
          <p:cNvPr id="3" name="TextBox 2">
            <a:extLst>
              <a:ext uri="{FF2B5EF4-FFF2-40B4-BE49-F238E27FC236}">
                <a16:creationId xmlns:a16="http://schemas.microsoft.com/office/drawing/2014/main" id="{5BF14AE2-DBC5-5CC8-FC71-2C1C05FFB3DD}"/>
              </a:ext>
            </a:extLst>
          </p:cNvPr>
          <p:cNvSpPr txBox="1"/>
          <p:nvPr/>
        </p:nvSpPr>
        <p:spPr>
          <a:xfrm>
            <a:off x="435617" y="2384838"/>
            <a:ext cx="1301678" cy="17402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4" name="Connector: Elbow 14">
            <a:extLst>
              <a:ext uri="{FF2B5EF4-FFF2-40B4-BE49-F238E27FC236}">
                <a16:creationId xmlns:a16="http://schemas.microsoft.com/office/drawing/2014/main" id="{865B086C-5F48-1212-3B4F-7FD0E90AE799}"/>
              </a:ext>
            </a:extLst>
          </p:cNvPr>
          <p:cNvCxnSpPr>
            <a:cxnSpLocks/>
            <a:stCxn id="6" idx="2"/>
            <a:endCxn id="24"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4C293D-39CE-1E13-7F36-7D26ABE9A68A}"/>
              </a:ext>
            </a:extLst>
          </p:cNvPr>
          <p:cNvSpPr txBox="1"/>
          <p:nvPr/>
        </p:nvSpPr>
        <p:spPr>
          <a:xfrm>
            <a:off x="435620" y="3038316"/>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8" name="Connector: Elbow 20">
            <a:extLst>
              <a:ext uri="{FF2B5EF4-FFF2-40B4-BE49-F238E27FC236}">
                <a16:creationId xmlns:a16="http://schemas.microsoft.com/office/drawing/2014/main" id="{02AEC5CB-515C-A8E4-FDAD-9E8802D3E369}"/>
              </a:ext>
            </a:extLst>
          </p:cNvPr>
          <p:cNvCxnSpPr>
            <a:cxnSpLocks/>
            <a:stCxn id="11" idx="2"/>
            <a:endCxn id="6"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DB230C-3024-2C60-F8A3-C9BD8ECFBA2E}"/>
              </a:ext>
            </a:extLst>
          </p:cNvPr>
          <p:cNvSpPr txBox="1">
            <a:spLocks noChangeAspect="1"/>
          </p:cNvSpPr>
          <p:nvPr/>
        </p:nvSpPr>
        <p:spPr>
          <a:xfrm>
            <a:off x="435618" y="1675536"/>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10" name="TextBox 9">
            <a:extLst>
              <a:ext uri="{FF2B5EF4-FFF2-40B4-BE49-F238E27FC236}">
                <a16:creationId xmlns:a16="http://schemas.microsoft.com/office/drawing/2014/main" id="{2A67531F-EA12-3974-C86A-EB8724394D57}"/>
              </a:ext>
            </a:extLst>
          </p:cNvPr>
          <p:cNvSpPr txBox="1"/>
          <p:nvPr/>
        </p:nvSpPr>
        <p:spPr>
          <a:xfrm>
            <a:off x="435619" y="2047763"/>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11" name="TextBox 10">
            <a:extLst>
              <a:ext uri="{FF2B5EF4-FFF2-40B4-BE49-F238E27FC236}">
                <a16:creationId xmlns:a16="http://schemas.microsoft.com/office/drawing/2014/main" id="{1403170C-593D-70C2-18A4-DF9B82AD3B69}"/>
              </a:ext>
            </a:extLst>
          </p:cNvPr>
          <p:cNvSpPr txBox="1"/>
          <p:nvPr/>
        </p:nvSpPr>
        <p:spPr>
          <a:xfrm>
            <a:off x="435621" y="2696121"/>
            <a:ext cx="1301679"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12" name="Connector: Elbow 11">
            <a:extLst>
              <a:ext uri="{FF2B5EF4-FFF2-40B4-BE49-F238E27FC236}">
                <a16:creationId xmlns:a16="http://schemas.microsoft.com/office/drawing/2014/main" id="{30023013-4446-F036-5097-618B5390BA41}"/>
              </a:ext>
            </a:extLst>
          </p:cNvPr>
          <p:cNvCxnSpPr>
            <a:cxnSpLocks/>
            <a:stCxn id="6" idx="3"/>
            <a:endCxn id="25"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48">
            <a:extLst>
              <a:ext uri="{FF2B5EF4-FFF2-40B4-BE49-F238E27FC236}">
                <a16:creationId xmlns:a16="http://schemas.microsoft.com/office/drawing/2014/main" id="{49237645-6D54-4E26-759F-5CFA2973ECCB}"/>
              </a:ext>
            </a:extLst>
          </p:cNvPr>
          <p:cNvCxnSpPr>
            <a:cxnSpLocks/>
            <a:stCxn id="9" idx="2"/>
            <a:endCxn id="10"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52">
            <a:extLst>
              <a:ext uri="{FF2B5EF4-FFF2-40B4-BE49-F238E27FC236}">
                <a16:creationId xmlns:a16="http://schemas.microsoft.com/office/drawing/2014/main" id="{F059326B-8CF6-E934-19B8-6D82926FE1D4}"/>
              </a:ext>
            </a:extLst>
          </p:cNvPr>
          <p:cNvCxnSpPr>
            <a:cxnSpLocks/>
            <a:stCxn id="10" idx="2"/>
            <a:endCxn id="3"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55">
            <a:extLst>
              <a:ext uri="{FF2B5EF4-FFF2-40B4-BE49-F238E27FC236}">
                <a16:creationId xmlns:a16="http://schemas.microsoft.com/office/drawing/2014/main" id="{AE3BC4AE-F10F-257D-0158-3976A96D5B81}"/>
              </a:ext>
            </a:extLst>
          </p:cNvPr>
          <p:cNvCxnSpPr>
            <a:cxnSpLocks/>
            <a:stCxn id="3" idx="2"/>
            <a:endCxn id="11"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180422C-EB8E-B0FC-2E3F-16FD46BA3EC7}"/>
              </a:ext>
            </a:extLst>
          </p:cNvPr>
          <p:cNvSpPr txBox="1"/>
          <p:nvPr/>
        </p:nvSpPr>
        <p:spPr>
          <a:xfrm>
            <a:off x="435619" y="3389330"/>
            <a:ext cx="1301677"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25" name="TextBox 24">
            <a:extLst>
              <a:ext uri="{FF2B5EF4-FFF2-40B4-BE49-F238E27FC236}">
                <a16:creationId xmlns:a16="http://schemas.microsoft.com/office/drawing/2014/main" id="{A95AE36A-1763-F6AF-C849-A2A6D1D687C6}"/>
              </a:ext>
            </a:extLst>
          </p:cNvPr>
          <p:cNvSpPr txBox="1"/>
          <p:nvPr/>
        </p:nvSpPr>
        <p:spPr>
          <a:xfrm>
            <a:off x="435617" y="3715202"/>
            <a:ext cx="130167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27" name="TextBox 26">
            <a:extLst>
              <a:ext uri="{FF2B5EF4-FFF2-40B4-BE49-F238E27FC236}">
                <a16:creationId xmlns:a16="http://schemas.microsoft.com/office/drawing/2014/main" id="{A077C29C-325A-2315-7560-F1BB547268FE}"/>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29" name="Connector: Elbow 14">
            <a:extLst>
              <a:ext uri="{FF2B5EF4-FFF2-40B4-BE49-F238E27FC236}">
                <a16:creationId xmlns:a16="http://schemas.microsoft.com/office/drawing/2014/main" id="{EAEFC51E-6D8E-6BE3-0847-C72ACD01985B}"/>
              </a:ext>
            </a:extLst>
          </p:cNvPr>
          <p:cNvCxnSpPr>
            <a:cxnSpLocks/>
            <a:stCxn id="24" idx="2"/>
            <a:endCxn id="25"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14">
            <a:extLst>
              <a:ext uri="{FF2B5EF4-FFF2-40B4-BE49-F238E27FC236}">
                <a16:creationId xmlns:a16="http://schemas.microsoft.com/office/drawing/2014/main" id="{CA35347E-21BA-C531-67EF-30C1BAAC13D6}"/>
              </a:ext>
            </a:extLst>
          </p:cNvPr>
          <p:cNvCxnSpPr>
            <a:cxnSpLocks/>
            <a:stCxn id="25" idx="2"/>
            <a:endCxn id="27"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FC59DAE-2DCB-90EA-DC2A-6C2D951B975D}"/>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33" name="TextBox 32">
            <a:extLst>
              <a:ext uri="{FF2B5EF4-FFF2-40B4-BE49-F238E27FC236}">
                <a16:creationId xmlns:a16="http://schemas.microsoft.com/office/drawing/2014/main" id="{041CB751-B47F-298A-13B1-8B94B28B73FC}"/>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sp>
        <p:nvSpPr>
          <p:cNvPr id="5" name="Subtitle 2">
            <a:extLst>
              <a:ext uri="{FF2B5EF4-FFF2-40B4-BE49-F238E27FC236}">
                <a16:creationId xmlns:a16="http://schemas.microsoft.com/office/drawing/2014/main" id="{2E7A01A1-1D4F-9CEF-F404-D3029FBF3DD4}"/>
              </a:ext>
            </a:extLst>
          </p:cNvPr>
          <p:cNvSpPr txBox="1">
            <a:spLocks/>
          </p:cNvSpPr>
          <p:nvPr/>
        </p:nvSpPr>
        <p:spPr>
          <a:xfrm>
            <a:off x="-162445" y="4429461"/>
            <a:ext cx="2632792" cy="526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r>
              <a:rPr lang="en-US" sz="1200" b="1">
                <a:solidFill>
                  <a:schemeClr val="tx1"/>
                </a:solidFill>
                <a:latin typeface="Gotham"/>
              </a:rPr>
              <a:t>Figure 2. </a:t>
            </a:r>
            <a:r>
              <a:rPr lang="en-US" sz="1200">
                <a:solidFill>
                  <a:schemeClr val="tx1"/>
                </a:solidFill>
                <a:latin typeface="Gotham"/>
              </a:rPr>
              <a:t>Machine Learning workflow for P</a:t>
            </a:r>
            <a:r>
              <a:rPr lang="en-US" sz="1200" baseline="30000">
                <a:solidFill>
                  <a:schemeClr val="tx1"/>
                </a:solidFill>
                <a:latin typeface="Gotham"/>
              </a:rPr>
              <a:t>sat</a:t>
            </a:r>
            <a:r>
              <a:rPr lang="en-US" sz="1200">
                <a:solidFill>
                  <a:schemeClr val="tx1"/>
                </a:solidFill>
                <a:latin typeface="Gotham"/>
              </a:rPr>
              <a:t> Prediction Modeling</a:t>
            </a:r>
          </a:p>
        </p:txBody>
      </p:sp>
      <p:sp>
        <p:nvSpPr>
          <p:cNvPr id="15" name="Subtitle 2">
            <a:extLst>
              <a:ext uri="{FF2B5EF4-FFF2-40B4-BE49-F238E27FC236}">
                <a16:creationId xmlns:a16="http://schemas.microsoft.com/office/drawing/2014/main" id="{C86EB2B1-6AAF-D150-82AB-E70A2C6FFBF7}"/>
              </a:ext>
            </a:extLst>
          </p:cNvPr>
          <p:cNvSpPr txBox="1">
            <a:spLocks/>
          </p:cNvSpPr>
          <p:nvPr/>
        </p:nvSpPr>
        <p:spPr>
          <a:xfrm>
            <a:off x="3953368" y="3012492"/>
            <a:ext cx="3140972" cy="335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r>
              <a:rPr lang="en-US" sz="1200">
                <a:solidFill>
                  <a:schemeClr val="tx1"/>
                </a:solidFill>
                <a:latin typeface="Gotham"/>
              </a:rPr>
              <a:t>P</a:t>
            </a:r>
            <a:r>
              <a:rPr lang="en-US" sz="1200" baseline="30000">
                <a:solidFill>
                  <a:schemeClr val="tx1"/>
                </a:solidFill>
                <a:latin typeface="Gotham"/>
              </a:rPr>
              <a:t>sat</a:t>
            </a:r>
            <a:r>
              <a:rPr lang="en-US" sz="1200">
                <a:solidFill>
                  <a:schemeClr val="tx1"/>
                </a:solidFill>
                <a:latin typeface="Gotham"/>
              </a:rPr>
              <a:t> Prediction Model</a:t>
            </a:r>
          </a:p>
        </p:txBody>
      </p:sp>
      <p:pic>
        <p:nvPicPr>
          <p:cNvPr id="17" name="Picture 16">
            <a:extLst>
              <a:ext uri="{FF2B5EF4-FFF2-40B4-BE49-F238E27FC236}">
                <a16:creationId xmlns:a16="http://schemas.microsoft.com/office/drawing/2014/main" id="{1B5F880A-6CBC-42A7-7060-E9E32D12F860}"/>
              </a:ext>
            </a:extLst>
          </p:cNvPr>
          <p:cNvPicPr>
            <a:picLocks noChangeAspect="1"/>
          </p:cNvPicPr>
          <p:nvPr/>
        </p:nvPicPr>
        <p:blipFill>
          <a:blip r:embed="rId2"/>
          <a:stretch>
            <a:fillRect/>
          </a:stretch>
        </p:blipFill>
        <p:spPr>
          <a:xfrm>
            <a:off x="3688799" y="2044400"/>
            <a:ext cx="3670110" cy="1054699"/>
          </a:xfrm>
          <a:prstGeom prst="rect">
            <a:avLst/>
          </a:prstGeom>
        </p:spPr>
      </p:pic>
    </p:spTree>
    <p:extLst>
      <p:ext uri="{BB962C8B-B14F-4D97-AF65-F5344CB8AC3E}">
        <p14:creationId xmlns:p14="http://schemas.microsoft.com/office/powerpoint/2010/main" val="27255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5" name="Table 64">
            <a:extLst>
              <a:ext uri="{FF2B5EF4-FFF2-40B4-BE49-F238E27FC236}">
                <a16:creationId xmlns:a16="http://schemas.microsoft.com/office/drawing/2014/main" id="{115E8F0B-4B78-0BB7-2818-89AB021D4845}"/>
              </a:ext>
            </a:extLst>
          </p:cNvPr>
          <p:cNvGraphicFramePr>
            <a:graphicFrameLocks noGrp="1"/>
          </p:cNvGraphicFramePr>
          <p:nvPr>
            <p:extLst>
              <p:ext uri="{D42A27DB-BD31-4B8C-83A1-F6EECF244321}">
                <p14:modId xmlns:p14="http://schemas.microsoft.com/office/powerpoint/2010/main" val="2813710526"/>
              </p:ext>
            </p:extLst>
          </p:nvPr>
        </p:nvGraphicFramePr>
        <p:xfrm>
          <a:off x="5447336" y="1918574"/>
          <a:ext cx="3509053" cy="2319000"/>
        </p:xfrm>
        <a:graphic>
          <a:graphicData uri="http://schemas.openxmlformats.org/drawingml/2006/table">
            <a:tbl>
              <a:tblPr/>
              <a:tblGrid>
                <a:gridCol w="771283">
                  <a:extLst>
                    <a:ext uri="{9D8B030D-6E8A-4147-A177-3AD203B41FA5}">
                      <a16:colId xmlns:a16="http://schemas.microsoft.com/office/drawing/2014/main" val="644607248"/>
                    </a:ext>
                  </a:extLst>
                </a:gridCol>
                <a:gridCol w="679137">
                  <a:extLst>
                    <a:ext uri="{9D8B030D-6E8A-4147-A177-3AD203B41FA5}">
                      <a16:colId xmlns:a16="http://schemas.microsoft.com/office/drawing/2014/main" val="1557145389"/>
                    </a:ext>
                  </a:extLst>
                </a:gridCol>
                <a:gridCol w="679137">
                  <a:extLst>
                    <a:ext uri="{9D8B030D-6E8A-4147-A177-3AD203B41FA5}">
                      <a16:colId xmlns:a16="http://schemas.microsoft.com/office/drawing/2014/main" val="1954892174"/>
                    </a:ext>
                  </a:extLst>
                </a:gridCol>
                <a:gridCol w="689748">
                  <a:extLst>
                    <a:ext uri="{9D8B030D-6E8A-4147-A177-3AD203B41FA5}">
                      <a16:colId xmlns:a16="http://schemas.microsoft.com/office/drawing/2014/main" val="358041051"/>
                    </a:ext>
                  </a:extLst>
                </a:gridCol>
                <a:gridCol w="689748">
                  <a:extLst>
                    <a:ext uri="{9D8B030D-6E8A-4147-A177-3AD203B41FA5}">
                      <a16:colId xmlns:a16="http://schemas.microsoft.com/office/drawing/2014/main" val="754300410"/>
                    </a:ext>
                  </a:extLst>
                </a:gridCol>
              </a:tblGrid>
              <a:tr h="444374">
                <a:tc>
                  <a:txBody>
                    <a:bodyPr/>
                    <a:lstStyle/>
                    <a:p>
                      <a:pPr algn="ctr" fontAlgn="ctr"/>
                      <a:r>
                        <a:rPr lang="en-US" sz="1100" b="1" i="0" u="none" strike="noStrike">
                          <a:solidFill>
                            <a:srgbClr val="FFFFFF"/>
                          </a:solidFill>
                          <a:effectLst/>
                          <a:latin typeface="Gotham"/>
                        </a:rPr>
                        <a:t>Method</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MAE</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MAPE(%)</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RMSE</a:t>
                      </a:r>
                    </a:p>
                  </a:txBody>
                  <a:tcPr marL="7620" marR="7620" marT="7620" marB="0" anchor="ctr">
                    <a:lnL>
                      <a:noFill/>
                    </a:lnL>
                    <a:lnR>
                      <a:noFill/>
                    </a:lnR>
                    <a:lnT>
                      <a:noFill/>
                    </a:lnT>
                    <a:lnB>
                      <a:noFill/>
                    </a:lnB>
                    <a:solidFill>
                      <a:schemeClr val="accent1">
                        <a:lumMod val="50000"/>
                      </a:schemeClr>
                    </a:solidFill>
                  </a:tcPr>
                </a:tc>
                <a:tc>
                  <a:txBody>
                    <a:bodyPr/>
                    <a:lstStyle/>
                    <a:p>
                      <a:pPr algn="ctr" fontAlgn="ctr"/>
                      <a:r>
                        <a:rPr lang="en-US" sz="1100" b="1" i="0" u="none" strike="noStrike">
                          <a:solidFill>
                            <a:srgbClr val="FFFFFF"/>
                          </a:solidFill>
                          <a:effectLst/>
                          <a:latin typeface="Gotham"/>
                        </a:rPr>
                        <a:t>R2</a:t>
                      </a:r>
                    </a:p>
                  </a:txBody>
                  <a:tcPr marL="7620" marR="7620" marT="7620" marB="0" anchor="ctr">
                    <a:lnL>
                      <a:noFill/>
                    </a:lnL>
                    <a:lnR>
                      <a:noFill/>
                    </a:lnR>
                    <a:lnT>
                      <a:noFill/>
                    </a:lnT>
                    <a:lnB>
                      <a:noFill/>
                    </a:lnB>
                    <a:solidFill>
                      <a:schemeClr val="accent1">
                        <a:lumMod val="50000"/>
                      </a:schemeClr>
                    </a:solidFill>
                  </a:tcPr>
                </a:tc>
                <a:extLst>
                  <a:ext uri="{0D108BD9-81ED-4DB2-BD59-A6C34878D82A}">
                    <a16:rowId xmlns:a16="http://schemas.microsoft.com/office/drawing/2014/main" val="1872369632"/>
                  </a:ext>
                </a:extLst>
              </a:tr>
              <a:tr h="541504">
                <a:tc>
                  <a:txBody>
                    <a:bodyPr/>
                    <a:lstStyle/>
                    <a:p>
                      <a:pPr algn="ctr" fontAlgn="ctr"/>
                      <a:r>
                        <a:rPr lang="en-US" sz="1100" b="0" i="0" u="none" strike="noStrike">
                          <a:solidFill>
                            <a:srgbClr val="000000"/>
                          </a:solidFill>
                          <a:effectLst/>
                          <a:latin typeface="Gotham"/>
                        </a:rPr>
                        <a:t>DT</a:t>
                      </a:r>
                    </a:p>
                  </a:txBody>
                  <a:tcPr marL="7620" marR="7620" marT="7620"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0.482</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725.9</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2.790</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-6.551</a:t>
                      </a:r>
                    </a:p>
                  </a:txBody>
                  <a:tcPr marL="9525" marR="9525" marT="9525" marB="0" anchor="ctr">
                    <a:lnL>
                      <a:noFill/>
                    </a:lnL>
                    <a:lnR>
                      <a:noFill/>
                    </a:lnR>
                    <a:lnT>
                      <a:noFill/>
                    </a:lnT>
                    <a:lnB>
                      <a:noFill/>
                    </a:lnB>
                  </a:tcPr>
                </a:tc>
                <a:extLst>
                  <a:ext uri="{0D108BD9-81ED-4DB2-BD59-A6C34878D82A}">
                    <a16:rowId xmlns:a16="http://schemas.microsoft.com/office/drawing/2014/main" val="1433961120"/>
                  </a:ext>
                </a:extLst>
              </a:tr>
              <a:tr h="444374">
                <a:tc>
                  <a:txBody>
                    <a:bodyPr/>
                    <a:lstStyle/>
                    <a:p>
                      <a:pPr algn="ctr" fontAlgn="b"/>
                      <a:r>
                        <a:rPr lang="en-US" sz="1100" b="0" i="0" u="none" strike="noStrike">
                          <a:solidFill>
                            <a:srgbClr val="000000"/>
                          </a:solidFill>
                          <a:effectLst/>
                          <a:latin typeface="Gotham"/>
                        </a:rPr>
                        <a:t>KNN</a:t>
                      </a:r>
                    </a:p>
                  </a:txBody>
                  <a:tcPr marL="7620" marR="7620" marT="7620"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0.743</a:t>
                      </a:r>
                    </a:p>
                  </a:txBody>
                  <a:tcPr marL="7620" marR="7620" marT="7620"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4887.0</a:t>
                      </a:r>
                    </a:p>
                  </a:txBody>
                  <a:tcPr marL="7620" marR="7620" marT="7620"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3.287</a:t>
                      </a:r>
                    </a:p>
                  </a:txBody>
                  <a:tcPr marL="7620" marR="7620" marT="7620"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-14.23</a:t>
                      </a:r>
                    </a:p>
                  </a:txBody>
                  <a:tcPr marL="7620" marR="7620" marT="7620" marB="0" anchor="ctr">
                    <a:lnL>
                      <a:noFill/>
                    </a:lnL>
                    <a:lnR>
                      <a:noFill/>
                    </a:lnR>
                    <a:lnT>
                      <a:noFill/>
                    </a:lnT>
                    <a:lnB>
                      <a:noFill/>
                    </a:lnB>
                  </a:tcPr>
                </a:tc>
                <a:extLst>
                  <a:ext uri="{0D108BD9-81ED-4DB2-BD59-A6C34878D82A}">
                    <a16:rowId xmlns:a16="http://schemas.microsoft.com/office/drawing/2014/main" val="2220367489"/>
                  </a:ext>
                </a:extLst>
              </a:tr>
              <a:tr h="444374">
                <a:tc>
                  <a:txBody>
                    <a:bodyPr/>
                    <a:lstStyle/>
                    <a:p>
                      <a:pPr algn="ctr" fontAlgn="ctr"/>
                      <a:r>
                        <a:rPr lang="en-US" sz="1100" b="0" i="0" u="none" strike="noStrike">
                          <a:solidFill>
                            <a:srgbClr val="000000"/>
                          </a:solidFill>
                          <a:effectLst/>
                          <a:latin typeface="Gotham"/>
                        </a:rPr>
                        <a:t>RF</a:t>
                      </a:r>
                    </a:p>
                  </a:txBody>
                  <a:tcPr marL="7620" marR="7620" marT="7620"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0.439</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B050"/>
                          </a:solidFill>
                          <a:effectLst/>
                          <a:latin typeface="Gotham"/>
                        </a:rPr>
                        <a:t>161.4</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2.883</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-22.37</a:t>
                      </a:r>
                    </a:p>
                  </a:txBody>
                  <a:tcPr marL="9525" marR="9525" marT="9525" marB="0" anchor="ctr">
                    <a:lnL>
                      <a:noFill/>
                    </a:lnL>
                    <a:lnR>
                      <a:noFill/>
                    </a:lnR>
                    <a:lnT>
                      <a:noFill/>
                    </a:lnT>
                    <a:lnB>
                      <a:noFill/>
                    </a:lnB>
                  </a:tcPr>
                </a:tc>
                <a:extLst>
                  <a:ext uri="{0D108BD9-81ED-4DB2-BD59-A6C34878D82A}">
                    <a16:rowId xmlns:a16="http://schemas.microsoft.com/office/drawing/2014/main" val="4179713244"/>
                  </a:ext>
                </a:extLst>
              </a:tr>
              <a:tr h="444374">
                <a:tc>
                  <a:txBody>
                    <a:bodyPr/>
                    <a:lstStyle/>
                    <a:p>
                      <a:pPr algn="ctr" fontAlgn="ctr"/>
                      <a:r>
                        <a:rPr lang="en-US" sz="1100" b="0" i="0" u="none" strike="noStrike">
                          <a:solidFill>
                            <a:srgbClr val="000000"/>
                          </a:solidFill>
                          <a:effectLst/>
                          <a:latin typeface="Gotham"/>
                        </a:rPr>
                        <a:t>XGB</a:t>
                      </a:r>
                    </a:p>
                  </a:txBody>
                  <a:tcPr marL="7620" marR="7620" marT="7620" marB="0" anchor="ctr">
                    <a:lnL>
                      <a:noFill/>
                    </a:lnL>
                    <a:lnR>
                      <a:noFill/>
                    </a:lnR>
                    <a:lnT>
                      <a:noFill/>
                    </a:lnT>
                    <a:lnB>
                      <a:noFill/>
                    </a:lnB>
                  </a:tcPr>
                </a:tc>
                <a:tc>
                  <a:txBody>
                    <a:bodyPr/>
                    <a:lstStyle/>
                    <a:p>
                      <a:pPr algn="ctr" fontAlgn="b"/>
                      <a:r>
                        <a:rPr lang="en-US" sz="1100" b="0" i="0" u="none" strike="noStrike">
                          <a:solidFill>
                            <a:srgbClr val="00B050"/>
                          </a:solidFill>
                          <a:effectLst/>
                          <a:latin typeface="Gotham"/>
                        </a:rPr>
                        <a:t>0.384</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0000"/>
                          </a:solidFill>
                          <a:effectLst/>
                          <a:latin typeface="Gotham"/>
                        </a:rPr>
                        <a:t>373.6</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B050"/>
                          </a:solidFill>
                          <a:effectLst/>
                          <a:latin typeface="Gotham"/>
                        </a:rPr>
                        <a:t>2.397</a:t>
                      </a:r>
                    </a:p>
                  </a:txBody>
                  <a:tcPr marL="9525" marR="9525" marT="9525" marB="0" anchor="ctr">
                    <a:lnL>
                      <a:noFill/>
                    </a:lnL>
                    <a:lnR>
                      <a:noFill/>
                    </a:lnR>
                    <a:lnT>
                      <a:noFill/>
                    </a:lnT>
                    <a:lnB>
                      <a:noFill/>
                    </a:lnB>
                  </a:tcPr>
                </a:tc>
                <a:tc>
                  <a:txBody>
                    <a:bodyPr/>
                    <a:lstStyle/>
                    <a:p>
                      <a:pPr algn="ctr" fontAlgn="b"/>
                      <a:r>
                        <a:rPr lang="en-US" sz="1100" b="0" i="0" u="none" strike="noStrike">
                          <a:solidFill>
                            <a:srgbClr val="00B050"/>
                          </a:solidFill>
                          <a:effectLst/>
                          <a:latin typeface="Gotham"/>
                        </a:rPr>
                        <a:t>-5.115</a:t>
                      </a:r>
                    </a:p>
                  </a:txBody>
                  <a:tcPr marL="9525" marR="9525" marT="9525" marB="0" anchor="ctr">
                    <a:lnL>
                      <a:noFill/>
                    </a:lnL>
                    <a:lnR>
                      <a:noFill/>
                    </a:lnR>
                    <a:lnT>
                      <a:noFill/>
                    </a:lnT>
                    <a:lnB>
                      <a:noFill/>
                    </a:lnB>
                  </a:tcPr>
                </a:tc>
                <a:extLst>
                  <a:ext uri="{0D108BD9-81ED-4DB2-BD59-A6C34878D82A}">
                    <a16:rowId xmlns:a16="http://schemas.microsoft.com/office/drawing/2014/main" val="1527601780"/>
                  </a:ext>
                </a:extLst>
              </a:tr>
            </a:tbl>
          </a:graphicData>
        </a:graphic>
      </p:graphicFrame>
      <p:sp>
        <p:nvSpPr>
          <p:cNvPr id="2" name="Slide Number Placeholder 1">
            <a:extLst>
              <a:ext uri="{FF2B5EF4-FFF2-40B4-BE49-F238E27FC236}">
                <a16:creationId xmlns:a16="http://schemas.microsoft.com/office/drawing/2014/main" id="{99D45934-3E92-DEF7-0B8A-02F8F2073E42}"/>
              </a:ext>
            </a:extLst>
          </p:cNvPr>
          <p:cNvSpPr>
            <a:spLocks noGrp="1"/>
          </p:cNvSpPr>
          <p:nvPr>
            <p:ph type="sldNum" sz="quarter" idx="10"/>
          </p:nvPr>
        </p:nvSpPr>
        <p:spPr/>
        <p:txBody>
          <a:bodyPr/>
          <a:lstStyle/>
          <a:p>
            <a:fld id="{E8495C6F-F2B9-460A-BCD3-4531F8558E37}" type="slidenum">
              <a:rPr lang="en-US" smtClean="0"/>
              <a:pPr/>
              <a:t>33</a:t>
            </a:fld>
            <a:endParaRPr lang="en-US"/>
          </a:p>
        </p:txBody>
      </p:sp>
      <p:sp>
        <p:nvSpPr>
          <p:cNvPr id="48" name="Rectangle 47">
            <a:extLst>
              <a:ext uri="{FF2B5EF4-FFF2-40B4-BE49-F238E27FC236}">
                <a16:creationId xmlns:a16="http://schemas.microsoft.com/office/drawing/2014/main" id="{1C9C6719-3DD9-335C-F8B5-902224842FF8}"/>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0">
            <a:extLst>
              <a:ext uri="{FF2B5EF4-FFF2-40B4-BE49-F238E27FC236}">
                <a16:creationId xmlns:a16="http://schemas.microsoft.com/office/drawing/2014/main" id="{B7ED80F8-C1C2-689E-9D9B-43A146125696}"/>
              </a:ext>
            </a:extLst>
          </p:cNvPr>
          <p:cNvSpPr txBox="1">
            <a:spLocks/>
          </p:cNvSpPr>
          <p:nvPr/>
        </p:nvSpPr>
        <p:spPr>
          <a:xfrm>
            <a:off x="720000" y="549779"/>
            <a:ext cx="24048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Evaluation</a:t>
            </a:r>
          </a:p>
        </p:txBody>
      </p:sp>
      <p:sp>
        <p:nvSpPr>
          <p:cNvPr id="50" name="Title 10">
            <a:extLst>
              <a:ext uri="{FF2B5EF4-FFF2-40B4-BE49-F238E27FC236}">
                <a16:creationId xmlns:a16="http://schemas.microsoft.com/office/drawing/2014/main" id="{660B1FAF-FC24-6E51-D4DE-597C00D5CE42}"/>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
        <p:nvSpPr>
          <p:cNvPr id="42" name="TextBox 41">
            <a:extLst>
              <a:ext uri="{FF2B5EF4-FFF2-40B4-BE49-F238E27FC236}">
                <a16:creationId xmlns:a16="http://schemas.microsoft.com/office/drawing/2014/main" id="{6C979336-09C3-A38D-4D60-E29A19945554}"/>
              </a:ext>
            </a:extLst>
          </p:cNvPr>
          <p:cNvSpPr txBox="1"/>
          <p:nvPr/>
        </p:nvSpPr>
        <p:spPr>
          <a:xfrm>
            <a:off x="435617" y="2384838"/>
            <a:ext cx="1301678" cy="17402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Analysis &amp; Cleansing</a:t>
            </a:r>
          </a:p>
        </p:txBody>
      </p:sp>
      <p:cxnSp>
        <p:nvCxnSpPr>
          <p:cNvPr id="43" name="Connector: Elbow 14">
            <a:extLst>
              <a:ext uri="{FF2B5EF4-FFF2-40B4-BE49-F238E27FC236}">
                <a16:creationId xmlns:a16="http://schemas.microsoft.com/office/drawing/2014/main" id="{57403044-AA36-B335-A049-9A4DC2F0116D}"/>
              </a:ext>
            </a:extLst>
          </p:cNvPr>
          <p:cNvCxnSpPr>
            <a:cxnSpLocks/>
            <a:stCxn id="44" idx="2"/>
            <a:endCxn id="57" idx="0"/>
          </p:cNvCxnSpPr>
          <p:nvPr/>
        </p:nvCxnSpPr>
        <p:spPr>
          <a:xfrm flipH="1">
            <a:off x="1086458" y="3207593"/>
            <a:ext cx="1" cy="18173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ED155BB-FB21-7DAE-8AE1-90F0AFBA54E2}"/>
              </a:ext>
            </a:extLst>
          </p:cNvPr>
          <p:cNvSpPr txBox="1"/>
          <p:nvPr/>
        </p:nvSpPr>
        <p:spPr>
          <a:xfrm>
            <a:off x="435620" y="303831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Split Data</a:t>
            </a:r>
          </a:p>
        </p:txBody>
      </p:sp>
      <p:cxnSp>
        <p:nvCxnSpPr>
          <p:cNvPr id="45" name="Connector: Elbow 20">
            <a:extLst>
              <a:ext uri="{FF2B5EF4-FFF2-40B4-BE49-F238E27FC236}">
                <a16:creationId xmlns:a16="http://schemas.microsoft.com/office/drawing/2014/main" id="{1FC5C54C-B5D0-6984-E91F-120C1489B2EC}"/>
              </a:ext>
            </a:extLst>
          </p:cNvPr>
          <p:cNvCxnSpPr>
            <a:cxnSpLocks/>
            <a:stCxn id="52" idx="2"/>
            <a:endCxn id="44" idx="0"/>
          </p:cNvCxnSpPr>
          <p:nvPr/>
        </p:nvCxnSpPr>
        <p:spPr>
          <a:xfrm flipH="1">
            <a:off x="1086459" y="2865398"/>
            <a:ext cx="2" cy="17291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C693AB2-2BE8-DCF4-B09D-608E73BF5189}"/>
              </a:ext>
            </a:extLst>
          </p:cNvPr>
          <p:cNvSpPr txBox="1">
            <a:spLocks noChangeAspect="1"/>
          </p:cNvSpPr>
          <p:nvPr/>
        </p:nvSpPr>
        <p:spPr>
          <a:xfrm>
            <a:off x="435618" y="1675536"/>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Data</a:t>
            </a:r>
          </a:p>
        </p:txBody>
      </p:sp>
      <p:sp>
        <p:nvSpPr>
          <p:cNvPr id="51" name="TextBox 50">
            <a:extLst>
              <a:ext uri="{FF2B5EF4-FFF2-40B4-BE49-F238E27FC236}">
                <a16:creationId xmlns:a16="http://schemas.microsoft.com/office/drawing/2014/main" id="{96DAB4CF-C3A1-40B6-5F8B-150CB14379A0}"/>
              </a:ext>
            </a:extLst>
          </p:cNvPr>
          <p:cNvSpPr txBox="1"/>
          <p:nvPr/>
        </p:nvSpPr>
        <p:spPr>
          <a:xfrm>
            <a:off x="435619" y="2047763"/>
            <a:ext cx="1301676"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Transform Data</a:t>
            </a:r>
          </a:p>
        </p:txBody>
      </p:sp>
      <p:sp>
        <p:nvSpPr>
          <p:cNvPr id="52" name="TextBox 51">
            <a:extLst>
              <a:ext uri="{FF2B5EF4-FFF2-40B4-BE49-F238E27FC236}">
                <a16:creationId xmlns:a16="http://schemas.microsoft.com/office/drawing/2014/main" id="{88DD34E8-C422-D3AE-BEF3-304ABB451427}"/>
              </a:ext>
            </a:extLst>
          </p:cNvPr>
          <p:cNvSpPr txBox="1"/>
          <p:nvPr/>
        </p:nvSpPr>
        <p:spPr>
          <a:xfrm>
            <a:off x="435621" y="2696121"/>
            <a:ext cx="1301679"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Convert to Fingerprint</a:t>
            </a:r>
          </a:p>
        </p:txBody>
      </p:sp>
      <p:cxnSp>
        <p:nvCxnSpPr>
          <p:cNvPr id="53" name="Connector: Elbow 52">
            <a:extLst>
              <a:ext uri="{FF2B5EF4-FFF2-40B4-BE49-F238E27FC236}">
                <a16:creationId xmlns:a16="http://schemas.microsoft.com/office/drawing/2014/main" id="{6F3DF533-8315-982B-FF09-E5ACBE749F9C}"/>
              </a:ext>
            </a:extLst>
          </p:cNvPr>
          <p:cNvCxnSpPr>
            <a:cxnSpLocks/>
            <a:stCxn id="44" idx="3"/>
            <a:endCxn id="58" idx="3"/>
          </p:cNvCxnSpPr>
          <p:nvPr/>
        </p:nvCxnSpPr>
        <p:spPr>
          <a:xfrm flipH="1">
            <a:off x="1737293" y="3122955"/>
            <a:ext cx="4" cy="676886"/>
          </a:xfrm>
          <a:prstGeom prst="bentConnector3">
            <a:avLst>
              <a:gd name="adj1" fmla="val -5715000000"/>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48">
            <a:extLst>
              <a:ext uri="{FF2B5EF4-FFF2-40B4-BE49-F238E27FC236}">
                <a16:creationId xmlns:a16="http://schemas.microsoft.com/office/drawing/2014/main" id="{362D6AED-95AB-5415-9E8D-2651ED6EDD95}"/>
              </a:ext>
            </a:extLst>
          </p:cNvPr>
          <p:cNvCxnSpPr>
            <a:cxnSpLocks/>
            <a:stCxn id="46" idx="2"/>
            <a:endCxn id="51" idx="0"/>
          </p:cNvCxnSpPr>
          <p:nvPr/>
        </p:nvCxnSpPr>
        <p:spPr>
          <a:xfrm>
            <a:off x="1086457" y="1844813"/>
            <a:ext cx="0" cy="20295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2">
            <a:extLst>
              <a:ext uri="{FF2B5EF4-FFF2-40B4-BE49-F238E27FC236}">
                <a16:creationId xmlns:a16="http://schemas.microsoft.com/office/drawing/2014/main" id="{A2EE27E3-0AF9-FC9C-023C-9FC021B38F48}"/>
              </a:ext>
            </a:extLst>
          </p:cNvPr>
          <p:cNvCxnSpPr>
            <a:cxnSpLocks/>
            <a:stCxn id="51" idx="2"/>
            <a:endCxn id="42" idx="0"/>
          </p:cNvCxnSpPr>
          <p:nvPr/>
        </p:nvCxnSpPr>
        <p:spPr>
          <a:xfrm flipH="1">
            <a:off x="1086456" y="2217040"/>
            <a:ext cx="1" cy="16779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30FE447-6F09-5EAF-B12E-C4DFEF050589}"/>
              </a:ext>
            </a:extLst>
          </p:cNvPr>
          <p:cNvCxnSpPr>
            <a:cxnSpLocks/>
            <a:stCxn id="42" idx="2"/>
            <a:endCxn id="52" idx="0"/>
          </p:cNvCxnSpPr>
          <p:nvPr/>
        </p:nvCxnSpPr>
        <p:spPr>
          <a:xfrm>
            <a:off x="1086456" y="2558865"/>
            <a:ext cx="5" cy="13725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53C126A-7674-1897-D7D4-649A43928ABB}"/>
              </a:ext>
            </a:extLst>
          </p:cNvPr>
          <p:cNvSpPr txBox="1"/>
          <p:nvPr/>
        </p:nvSpPr>
        <p:spPr>
          <a:xfrm>
            <a:off x="435619" y="3389330"/>
            <a:ext cx="1301677" cy="169277"/>
          </a:xfrm>
          <a:prstGeom prst="rect">
            <a:avLst/>
          </a:prstGeom>
          <a:solidFill>
            <a:srgbClr val="C3D69B"/>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Model Training</a:t>
            </a:r>
          </a:p>
        </p:txBody>
      </p:sp>
      <p:sp>
        <p:nvSpPr>
          <p:cNvPr id="58" name="TextBox 57">
            <a:extLst>
              <a:ext uri="{FF2B5EF4-FFF2-40B4-BE49-F238E27FC236}">
                <a16:creationId xmlns:a16="http://schemas.microsoft.com/office/drawing/2014/main" id="{18E9287B-1D83-D83A-523B-FDF948C4D4BB}"/>
              </a:ext>
            </a:extLst>
          </p:cNvPr>
          <p:cNvSpPr txBox="1"/>
          <p:nvPr/>
        </p:nvSpPr>
        <p:spPr>
          <a:xfrm>
            <a:off x="435617" y="3715202"/>
            <a:ext cx="1301676" cy="169277"/>
          </a:xfrm>
          <a:prstGeom prst="rect">
            <a:avLst/>
          </a:prstGeom>
          <a:solidFill>
            <a:srgbClr val="FAC090"/>
          </a:solid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Evaluation</a:t>
            </a:r>
          </a:p>
        </p:txBody>
      </p:sp>
      <p:sp>
        <p:nvSpPr>
          <p:cNvPr id="59" name="TextBox 58">
            <a:extLst>
              <a:ext uri="{FF2B5EF4-FFF2-40B4-BE49-F238E27FC236}">
                <a16:creationId xmlns:a16="http://schemas.microsoft.com/office/drawing/2014/main" id="{D176F080-AED3-9E2C-70D5-F37DEA840127}"/>
              </a:ext>
            </a:extLst>
          </p:cNvPr>
          <p:cNvSpPr txBox="1"/>
          <p:nvPr/>
        </p:nvSpPr>
        <p:spPr>
          <a:xfrm>
            <a:off x="430362" y="4050518"/>
            <a:ext cx="1312186" cy="169277"/>
          </a:xfrm>
          <a:prstGeom prst="rect">
            <a:avLst/>
          </a:prstGeom>
          <a:noFill/>
          <a:ln w="12700">
            <a:solidFill>
              <a:schemeClr val="tx1"/>
            </a:solidFill>
          </a:ln>
        </p:spPr>
        <p:txBody>
          <a:bodyPr wrap="square" lIns="0" tIns="0" rIns="0" bIns="0" rtlCol="0" anchor="t">
            <a:spAutoFit/>
          </a:bodyPr>
          <a:lstStyle/>
          <a:p>
            <a:pPr algn="ctr"/>
            <a:r>
              <a:rPr lang="en-US" sz="1100">
                <a:latin typeface="Aptos Display" panose="020B0004020202020204" pitchFamily="34" charset="0"/>
              </a:rPr>
              <a:t>Calculate ABC</a:t>
            </a:r>
          </a:p>
        </p:txBody>
      </p:sp>
      <p:cxnSp>
        <p:nvCxnSpPr>
          <p:cNvPr id="60" name="Connector: Elbow 14">
            <a:extLst>
              <a:ext uri="{FF2B5EF4-FFF2-40B4-BE49-F238E27FC236}">
                <a16:creationId xmlns:a16="http://schemas.microsoft.com/office/drawing/2014/main" id="{9405795D-7960-E289-7CFA-8CA110C01BD1}"/>
              </a:ext>
            </a:extLst>
          </p:cNvPr>
          <p:cNvCxnSpPr>
            <a:cxnSpLocks/>
            <a:stCxn id="57" idx="2"/>
            <a:endCxn id="58" idx="0"/>
          </p:cNvCxnSpPr>
          <p:nvPr/>
        </p:nvCxnSpPr>
        <p:spPr>
          <a:xfrm flipH="1">
            <a:off x="1086455" y="3558607"/>
            <a:ext cx="3" cy="156595"/>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14">
            <a:extLst>
              <a:ext uri="{FF2B5EF4-FFF2-40B4-BE49-F238E27FC236}">
                <a16:creationId xmlns:a16="http://schemas.microsoft.com/office/drawing/2014/main" id="{6405F635-4D4D-655B-45ED-F2BA58738FC4}"/>
              </a:ext>
            </a:extLst>
          </p:cNvPr>
          <p:cNvCxnSpPr>
            <a:cxnSpLocks/>
            <a:stCxn id="58" idx="2"/>
            <a:endCxn id="59" idx="0"/>
          </p:cNvCxnSpPr>
          <p:nvPr/>
        </p:nvCxnSpPr>
        <p:spPr>
          <a:xfrm>
            <a:off x="1086455" y="3884479"/>
            <a:ext cx="0" cy="16603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CD0C2C1-886D-2BD7-F3FB-21FBA09576C2}"/>
              </a:ext>
            </a:extLst>
          </p:cNvPr>
          <p:cNvSpPr txBox="1"/>
          <p:nvPr/>
        </p:nvSpPr>
        <p:spPr>
          <a:xfrm>
            <a:off x="1153951" y="3239879"/>
            <a:ext cx="326107"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Training</a:t>
            </a:r>
          </a:p>
        </p:txBody>
      </p:sp>
      <p:sp>
        <p:nvSpPr>
          <p:cNvPr id="63" name="TextBox 62">
            <a:extLst>
              <a:ext uri="{FF2B5EF4-FFF2-40B4-BE49-F238E27FC236}">
                <a16:creationId xmlns:a16="http://schemas.microsoft.com/office/drawing/2014/main" id="{532343E6-4A7D-1A79-567A-6C49E5274A6A}"/>
              </a:ext>
            </a:extLst>
          </p:cNvPr>
          <p:cNvSpPr txBox="1"/>
          <p:nvPr/>
        </p:nvSpPr>
        <p:spPr>
          <a:xfrm>
            <a:off x="1994532" y="3244600"/>
            <a:ext cx="208132" cy="107722"/>
          </a:xfrm>
          <a:prstGeom prst="rect">
            <a:avLst/>
          </a:prstGeom>
          <a:noFill/>
          <a:ln w="12700">
            <a:noFill/>
          </a:ln>
        </p:spPr>
        <p:txBody>
          <a:bodyPr wrap="square" lIns="0" tIns="0" rIns="0" bIns="0" rtlCol="0" anchor="t">
            <a:spAutoFit/>
          </a:bodyPr>
          <a:lstStyle/>
          <a:p>
            <a:r>
              <a:rPr lang="en-US" sz="700">
                <a:solidFill>
                  <a:srgbClr val="FF0000"/>
                </a:solidFill>
                <a:latin typeface="Aptos Display" panose="020B0004020202020204" pitchFamily="34" charset="0"/>
              </a:rPr>
              <a:t>Test</a:t>
            </a:r>
          </a:p>
        </p:txBody>
      </p:sp>
      <p:sp>
        <p:nvSpPr>
          <p:cNvPr id="66" name="TextBox 65">
            <a:extLst>
              <a:ext uri="{FF2B5EF4-FFF2-40B4-BE49-F238E27FC236}">
                <a16:creationId xmlns:a16="http://schemas.microsoft.com/office/drawing/2014/main" id="{AEDEFD14-3BCC-187B-2086-8B5289D4E70F}"/>
              </a:ext>
            </a:extLst>
          </p:cNvPr>
          <p:cNvSpPr txBox="1"/>
          <p:nvPr/>
        </p:nvSpPr>
        <p:spPr>
          <a:xfrm>
            <a:off x="5447336" y="1315580"/>
            <a:ext cx="3509053" cy="584775"/>
          </a:xfrm>
          <a:prstGeom prst="rect">
            <a:avLst/>
          </a:prstGeom>
          <a:noFill/>
          <a:ln w="12700">
            <a:noFill/>
          </a:ln>
        </p:spPr>
        <p:txBody>
          <a:bodyPr wrap="square">
            <a:spAutoFit/>
          </a:bodyPr>
          <a:lstStyle/>
          <a:p>
            <a:pPr algn="ctr"/>
            <a:r>
              <a:rPr lang="en-US" sz="1600">
                <a:solidFill>
                  <a:schemeClr val="tx1"/>
                </a:solidFill>
                <a:latin typeface="Gotham"/>
              </a:rPr>
              <a:t>P</a:t>
            </a:r>
            <a:r>
              <a:rPr lang="en-US" sz="1600" baseline="30000">
                <a:solidFill>
                  <a:schemeClr val="tx1"/>
                </a:solidFill>
                <a:latin typeface="Gotham"/>
              </a:rPr>
              <a:t>sat</a:t>
            </a:r>
            <a:r>
              <a:rPr lang="en-US" sz="1600">
                <a:solidFill>
                  <a:schemeClr val="tx1"/>
                </a:solidFill>
                <a:latin typeface="Gotham"/>
              </a:rPr>
              <a:t> Prediction Evaluation</a:t>
            </a:r>
          </a:p>
          <a:p>
            <a:pPr algn="ctr"/>
            <a:r>
              <a:rPr lang="en-US" sz="1600">
                <a:solidFill>
                  <a:schemeClr val="tx1"/>
                </a:solidFill>
                <a:latin typeface="Gotham"/>
              </a:rPr>
              <a:t>for Machine Learning</a:t>
            </a:r>
          </a:p>
        </p:txBody>
      </p:sp>
      <p:pic>
        <p:nvPicPr>
          <p:cNvPr id="4" name="Picture 3">
            <a:extLst>
              <a:ext uri="{FF2B5EF4-FFF2-40B4-BE49-F238E27FC236}">
                <a16:creationId xmlns:a16="http://schemas.microsoft.com/office/drawing/2014/main" id="{F0807353-7F00-B3EC-EF4F-F459859E0E59}"/>
              </a:ext>
            </a:extLst>
          </p:cNvPr>
          <p:cNvPicPr>
            <a:picLocks noChangeAspect="1"/>
          </p:cNvPicPr>
          <p:nvPr/>
        </p:nvPicPr>
        <p:blipFill>
          <a:blip r:embed="rId2"/>
          <a:stretch>
            <a:fillRect/>
          </a:stretch>
        </p:blipFill>
        <p:spPr>
          <a:xfrm>
            <a:off x="5342817" y="551456"/>
            <a:ext cx="3351991" cy="676656"/>
          </a:xfrm>
          <a:prstGeom prst="rect">
            <a:avLst/>
          </a:prstGeom>
        </p:spPr>
      </p:pic>
      <p:pic>
        <p:nvPicPr>
          <p:cNvPr id="5" name="Picture 4" descr="A group of graphs with different colored dots&#10;&#10;Description automatically generated">
            <a:extLst>
              <a:ext uri="{FF2B5EF4-FFF2-40B4-BE49-F238E27FC236}">
                <a16:creationId xmlns:a16="http://schemas.microsoft.com/office/drawing/2014/main" id="{BC487D18-6779-27E2-505E-A57F2490B622}"/>
              </a:ext>
            </a:extLst>
          </p:cNvPr>
          <p:cNvPicPr>
            <a:picLocks noChangeAspect="1"/>
          </p:cNvPicPr>
          <p:nvPr/>
        </p:nvPicPr>
        <p:blipFill>
          <a:blip r:embed="rId3"/>
          <a:stretch>
            <a:fillRect/>
          </a:stretch>
        </p:blipFill>
        <p:spPr>
          <a:xfrm>
            <a:off x="2213252" y="1236293"/>
            <a:ext cx="3081528" cy="3088931"/>
          </a:xfrm>
          <a:prstGeom prst="rect">
            <a:avLst/>
          </a:prstGeom>
        </p:spPr>
      </p:pic>
    </p:spTree>
    <p:extLst>
      <p:ext uri="{BB962C8B-B14F-4D97-AF65-F5344CB8AC3E}">
        <p14:creationId xmlns:p14="http://schemas.microsoft.com/office/powerpoint/2010/main" val="4236299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14331E73-4A10-6AE8-921D-FE39820A460B}"/>
              </a:ext>
            </a:extLst>
          </p:cNvPr>
          <p:cNvSpPr>
            <a:spLocks noGrp="1"/>
          </p:cNvSpPr>
          <p:nvPr>
            <p:ph type="sldNum" sz="quarter" idx="10"/>
          </p:nvPr>
        </p:nvSpPr>
        <p:spPr/>
        <p:txBody>
          <a:bodyPr/>
          <a:lstStyle/>
          <a:p>
            <a:fld id="{E8495C6F-F2B9-460A-BCD3-4531F8558E37}" type="slidenum">
              <a:rPr lang="en-US" smtClean="0"/>
              <a:pPr/>
              <a:t>34</a:t>
            </a:fld>
            <a:endParaRPr lang="en-US"/>
          </a:p>
        </p:txBody>
      </p:sp>
      <p:sp>
        <p:nvSpPr>
          <p:cNvPr id="12" name="Rectangle 11">
            <a:extLst>
              <a:ext uri="{FF2B5EF4-FFF2-40B4-BE49-F238E27FC236}">
                <a16:creationId xmlns:a16="http://schemas.microsoft.com/office/drawing/2014/main" id="{6723AC17-ADE1-FDE4-3113-E2045A8C6435}"/>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0">
            <a:extLst>
              <a:ext uri="{FF2B5EF4-FFF2-40B4-BE49-F238E27FC236}">
                <a16:creationId xmlns:a16="http://schemas.microsoft.com/office/drawing/2014/main" id="{24565713-6304-769C-8834-006987E1EFF7}"/>
              </a:ext>
            </a:extLst>
          </p:cNvPr>
          <p:cNvSpPr txBox="1">
            <a:spLocks/>
          </p:cNvSpPr>
          <p:nvPr/>
        </p:nvSpPr>
        <p:spPr>
          <a:xfrm>
            <a:off x="719999" y="549779"/>
            <a:ext cx="832603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Performance Evaluation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D21BFD-19D6-8DDB-BE9F-E94D73C25371}"/>
                  </a:ext>
                </a:extLst>
              </p:cNvPr>
              <p:cNvSpPr txBox="1"/>
              <p:nvPr/>
            </p:nvSpPr>
            <p:spPr>
              <a:xfrm>
                <a:off x="572861" y="1759908"/>
                <a:ext cx="2016581" cy="753220"/>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
                    </m:oMathParaPr>
                    <m:oMath xmlns:m="http://schemas.openxmlformats.org/officeDocument/2006/math">
                      <m:r>
                        <m:rPr>
                          <m:nor/>
                        </m:rPr>
                        <a:rPr lang="en-US" smtClean="0">
                          <a:effectLst/>
                          <a:latin typeface="Gotham"/>
                          <a:ea typeface="MS Mincho" panose="02020609040205080304" pitchFamily="49" charset="-128"/>
                          <a:cs typeface="Cordia New" panose="020B0304020202020204" pitchFamily="34" charset="-34"/>
                        </a:rPr>
                        <m:t>MAE</m:t>
                      </m:r>
                      <m:r>
                        <m:rPr>
                          <m:nor/>
                        </m:rPr>
                        <a:rPr lang="en-US" b="0" i="0" smtClean="0">
                          <a:effectLst/>
                          <a:latin typeface="Gotham"/>
                          <a:ea typeface="MS Mincho" panose="02020609040205080304" pitchFamily="49" charset="-128"/>
                          <a:cs typeface="Cordia New" panose="020B0304020202020204" pitchFamily="34" charset="-34"/>
                        </a:rPr>
                        <m:t> </m:t>
                      </m:r>
                      <m:r>
                        <m:rPr>
                          <m:nor/>
                        </m:rPr>
                        <a:rPr lang="en-US" smtClean="0">
                          <a:effectLst/>
                          <a:latin typeface="Gotham"/>
                          <a:ea typeface="MS Mincho" panose="02020609040205080304" pitchFamily="49" charset="-128"/>
                          <a:cs typeface="Cordia New" panose="020B0304020202020204" pitchFamily="34" charset="-34"/>
                        </a:rPr>
                        <m:t>=</m:t>
                      </m:r>
                      <m:f>
                        <m:fPr>
                          <m:ctrlPr>
                            <a:rPr lang="en-US" i="1">
                              <a:effectLst/>
                              <a:latin typeface="Cambria Math" panose="02040503050406030204" pitchFamily="18" charset="0"/>
                              <a:ea typeface="MS Mincho" panose="02020609040205080304" pitchFamily="49" charset="-128"/>
                              <a:cs typeface="Cordia New" panose="020B0304020202020204" pitchFamily="34" charset="-34"/>
                            </a:rPr>
                          </m:ctrlPr>
                        </m:fPr>
                        <m:num>
                          <m:r>
                            <m:rPr>
                              <m:nor/>
                            </m:rPr>
                            <a:rPr lang="en-US">
                              <a:effectLst/>
                              <a:latin typeface="Gotham"/>
                              <a:ea typeface="MS Mincho" panose="02020609040205080304" pitchFamily="49" charset="-128"/>
                              <a:cs typeface="Cordia New" panose="020B0304020202020204" pitchFamily="34" charset="-34"/>
                            </a:rPr>
                            <m:t>1</m:t>
                          </m:r>
                        </m:num>
                        <m:den>
                          <m:r>
                            <m:rPr>
                              <m:nor/>
                            </m:rPr>
                            <a:rPr lang="en-US">
                              <a:effectLst/>
                              <a:latin typeface="Gotham"/>
                              <a:ea typeface="MS Mincho" panose="02020609040205080304" pitchFamily="49" charset="-128"/>
                              <a:cs typeface="Cordia New" panose="020B0304020202020204" pitchFamily="34" charset="-34"/>
                            </a:rPr>
                            <m:t>N</m:t>
                          </m:r>
                        </m:den>
                      </m:f>
                      <m:nary>
                        <m:naryPr>
                          <m:chr m:val="∑"/>
                          <m:limLoc m:val="undOvr"/>
                          <m:subHide m:val="on"/>
                          <m:supHide m:val="on"/>
                          <m:ctrlPr>
                            <a:rPr lang="en-US" i="1">
                              <a:effectLst/>
                              <a:latin typeface="Cambria Math" panose="02040503050406030204" pitchFamily="18" charset="0"/>
                              <a:ea typeface="MS Mincho" panose="02020609040205080304" pitchFamily="49" charset="-128"/>
                              <a:cs typeface="Cordia New" panose="020B0304020202020204" pitchFamily="34" charset="-34"/>
                            </a:rPr>
                          </m:ctrlPr>
                        </m:naryPr>
                        <m:sub/>
                        <m:sup/>
                        <m:e>
                          <m:d>
                            <m:dPr>
                              <m:begChr m:val="|"/>
                              <m:endChr m:val="|"/>
                              <m:ctrlPr>
                                <a:rPr lang="en-US" i="1">
                                  <a:effectLst/>
                                  <a:latin typeface="Cambria Math" panose="02040503050406030204" pitchFamily="18" charset="0"/>
                                  <a:ea typeface="MS Mincho" panose="02020609040205080304" pitchFamily="49" charset="-128"/>
                                  <a:cs typeface="Cordia New" panose="020B0304020202020204" pitchFamily="34" charset="-34"/>
                                </a:rPr>
                              </m:ctrlPr>
                            </m:dPr>
                            <m:e>
                              <m:sSub>
                                <m:sSubPr>
                                  <m:ctrlPr>
                                    <a:rPr lang="en-US" i="1">
                                      <a:effectLst/>
                                      <a:latin typeface="Cambria Math" panose="02040503050406030204" pitchFamily="18" charset="0"/>
                                      <a:ea typeface="MS Mincho" panose="02020609040205080304" pitchFamily="49" charset="-128"/>
                                      <a:cs typeface="Cordia New" panose="020B0304020202020204" pitchFamily="34" charset="-34"/>
                                    </a:rPr>
                                  </m:ctrlPr>
                                </m:sSubPr>
                                <m:e>
                                  <m:r>
                                    <m:rPr>
                                      <m:nor/>
                                    </m:rPr>
                                    <a:rPr lang="en-US">
                                      <a:effectLst/>
                                      <a:latin typeface="Gotham"/>
                                      <a:ea typeface="MS Mincho" panose="02020609040205080304" pitchFamily="49" charset="-128"/>
                                      <a:cs typeface="Cordia New" panose="020B0304020202020204" pitchFamily="34" charset="-34"/>
                                    </a:rPr>
                                    <m:t>y</m:t>
                                  </m:r>
                                </m:e>
                                <m:sub>
                                  <m:r>
                                    <m:rPr>
                                      <m:nor/>
                                    </m:rPr>
                                    <a:rPr lang="en-US">
                                      <a:effectLst/>
                                      <a:latin typeface="Gotham"/>
                                      <a:ea typeface="MS Mincho" panose="02020609040205080304" pitchFamily="49" charset="-128"/>
                                      <a:cs typeface="Cordia New" panose="020B0304020202020204" pitchFamily="34" charset="-34"/>
                                    </a:rPr>
                                    <m:t>i</m:t>
                                  </m:r>
                                </m:sub>
                              </m:sSub>
                              <m:r>
                                <m:rPr>
                                  <m:nor/>
                                </m:rPr>
                                <a:rPr lang="en-US" i="1">
                                  <a:effectLst/>
                                  <a:latin typeface="Gotham"/>
                                  <a:ea typeface="MS Mincho" panose="02020609040205080304" pitchFamily="49" charset="-128"/>
                                  <a:cs typeface="Cordia New" panose="020B0304020202020204" pitchFamily="34" charset="-34"/>
                                </a:rPr>
                                <m:t>−</m:t>
                              </m:r>
                              <m:sSub>
                                <m:sSubPr>
                                  <m:ctrlPr>
                                    <a:rPr lang="en-US" i="1">
                                      <a:effectLst/>
                                      <a:latin typeface="Cambria Math" panose="02040503050406030204" pitchFamily="18" charset="0"/>
                                      <a:ea typeface="MS Mincho" panose="02020609040205080304" pitchFamily="49" charset="-128"/>
                                      <a:cs typeface="Cordia New" panose="020B0304020202020204" pitchFamily="34" charset="-34"/>
                                    </a:rPr>
                                  </m:ctrlPr>
                                </m:sSubPr>
                                <m:e>
                                  <m:acc>
                                    <m:accPr>
                                      <m:chr m:val="̂"/>
                                      <m:ctrlPr>
                                        <a:rPr lang="en-US" i="1">
                                          <a:effectLst/>
                                          <a:latin typeface="Cambria Math" panose="02040503050406030204" pitchFamily="18" charset="0"/>
                                          <a:ea typeface="MS Mincho" panose="02020609040205080304" pitchFamily="49" charset="-128"/>
                                          <a:cs typeface="Cordia New" panose="020B0304020202020204" pitchFamily="34" charset="-34"/>
                                        </a:rPr>
                                      </m:ctrlPr>
                                    </m:accPr>
                                    <m:e>
                                      <m:r>
                                        <m:rPr>
                                          <m:nor/>
                                        </m:rPr>
                                        <a:rPr lang="en-US">
                                          <a:effectLst/>
                                          <a:latin typeface="Gotham"/>
                                          <a:ea typeface="MS Mincho" panose="02020609040205080304" pitchFamily="49" charset="-128"/>
                                          <a:cs typeface="Cordia New" panose="020B0304020202020204" pitchFamily="34" charset="-34"/>
                                        </a:rPr>
                                        <m:t>y</m:t>
                                      </m:r>
                                    </m:e>
                                  </m:acc>
                                </m:e>
                                <m:sub>
                                  <m:r>
                                    <m:rPr>
                                      <m:nor/>
                                    </m:rPr>
                                    <a:rPr lang="en-US">
                                      <a:effectLst/>
                                      <a:latin typeface="Gotham"/>
                                      <a:ea typeface="MS Mincho" panose="02020609040205080304" pitchFamily="49" charset="-128"/>
                                      <a:cs typeface="Cordia New" panose="020B0304020202020204" pitchFamily="34" charset="-34"/>
                                    </a:rPr>
                                    <m:t>i</m:t>
                                  </m:r>
                                </m:sub>
                              </m:sSub>
                            </m:e>
                          </m:d>
                        </m:e>
                      </m:nary>
                    </m:oMath>
                  </m:oMathPara>
                </a14:m>
                <a:endParaRPr lang="en-US" sz="1600">
                  <a:effectLst/>
                  <a:latin typeface="Gotham"/>
                  <a:ea typeface="MS Mincho" panose="02020609040205080304" pitchFamily="49" charset="-128"/>
                  <a:cs typeface="Cordia New" panose="020B0304020202020204" pitchFamily="34" charset="-34"/>
                </a:endParaRPr>
              </a:p>
            </p:txBody>
          </p:sp>
        </mc:Choice>
        <mc:Fallback xmlns="">
          <p:sp>
            <p:nvSpPr>
              <p:cNvPr id="3" name="TextBox 2">
                <a:extLst>
                  <a:ext uri="{FF2B5EF4-FFF2-40B4-BE49-F238E27FC236}">
                    <a16:creationId xmlns:a16="http://schemas.microsoft.com/office/drawing/2014/main" id="{5ED21BFD-19D6-8DDB-BE9F-E94D73C25371}"/>
                  </a:ext>
                </a:extLst>
              </p:cNvPr>
              <p:cNvSpPr txBox="1">
                <a:spLocks noRot="1" noChangeAspect="1" noMove="1" noResize="1" noEditPoints="1" noAdjustHandles="1" noChangeArrowheads="1" noChangeShapeType="1" noTextEdit="1"/>
              </p:cNvSpPr>
              <p:nvPr/>
            </p:nvSpPr>
            <p:spPr>
              <a:xfrm>
                <a:off x="572861" y="1759908"/>
                <a:ext cx="2016581" cy="75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A42032-8E7F-E7E6-C23E-11C9856A2F6B}"/>
                  </a:ext>
                </a:extLst>
              </p:cNvPr>
              <p:cNvSpPr txBox="1"/>
              <p:nvPr/>
            </p:nvSpPr>
            <p:spPr>
              <a:xfrm>
                <a:off x="6533155" y="2092003"/>
                <a:ext cx="2877815" cy="959493"/>
              </a:xfrm>
              <a:prstGeom prst="rect">
                <a:avLst/>
              </a:prstGeom>
              <a:noFill/>
            </p:spPr>
            <p:txBody>
              <a:bodyPr wrap="square">
                <a:spAutoFit/>
              </a:bodyPr>
              <a:lstStyle/>
              <a:p>
                <a:r>
                  <a:rPr lang="en-AS">
                    <a:effectLst/>
                    <a:latin typeface="Gotham"/>
                    <a:cs typeface="Cordia New" panose="020B0304020202020204" pitchFamily="34" charset="-34"/>
                  </a:rPr>
                  <a:t>Where</a:t>
                </a:r>
                <a:endParaRPr lang="en-US">
                  <a:latin typeface="Gotham"/>
                  <a:cs typeface="Cordia New" panose="020B0304020202020204" pitchFamily="34" charset="-34"/>
                </a:endParaRPr>
              </a:p>
              <a:p>
                <a:pPr defTabSz="628650"/>
                <a:r>
                  <a:rPr lang="en-US">
                    <a:effectLst/>
                    <a:latin typeface="Gotham"/>
                    <a:cs typeface="Cordia New" panose="020B0304020202020204" pitchFamily="34" charset="-34"/>
                  </a:rPr>
                  <a:t> 	</a:t>
                </a:r>
                <a14:m>
                  <m:oMath xmlns:m="http://schemas.openxmlformats.org/officeDocument/2006/math">
                    <m:sSub>
                      <m:sSubPr>
                        <m:ctrlPr>
                          <a:rPr lang="en-US" i="1" smtClean="0">
                            <a:effectLst/>
                            <a:latin typeface="Cambria Math" panose="02040503050406030204" pitchFamily="18" charset="0"/>
                          </a:rPr>
                        </m:ctrlPr>
                      </m:sSubPr>
                      <m:e>
                        <m:acc>
                          <m:accPr>
                            <m:chr m:val="̂"/>
                            <m:ctrlPr>
                              <a:rPr lang="en-US" i="1">
                                <a:effectLst/>
                                <a:latin typeface="Cambria Math" panose="02040503050406030204" pitchFamily="18" charset="0"/>
                              </a:rPr>
                            </m:ctrlPr>
                          </m:accPr>
                          <m:e>
                            <m:r>
                              <m:rPr>
                                <m:nor/>
                              </m:rPr>
                              <a:rPr lang="en-US" i="0">
                                <a:effectLst/>
                                <a:latin typeface="Gotham"/>
                                <a:ea typeface="MS Mincho" panose="02020609040205080304" pitchFamily="49" charset="-128"/>
                                <a:cs typeface="Cordia New" panose="020B0304020202020204" pitchFamily="34" charset="-34"/>
                              </a:rPr>
                              <m:t>y</m:t>
                            </m:r>
                          </m:e>
                        </m:acc>
                      </m:e>
                      <m:sub>
                        <m:r>
                          <m:rPr>
                            <m:nor/>
                          </m:rPr>
                          <a:rPr lang="en-US" i="0">
                            <a:effectLst/>
                            <a:latin typeface="Gotham"/>
                            <a:ea typeface="MS Mincho" panose="02020609040205080304" pitchFamily="49" charset="-128"/>
                            <a:cs typeface="Cordia New" panose="020B0304020202020204" pitchFamily="34" charset="-34"/>
                          </a:rPr>
                          <m:t>i</m:t>
                        </m:r>
                      </m:sub>
                    </m:sSub>
                    <m:r>
                      <m:rPr>
                        <m:nor/>
                      </m:rPr>
                      <a:rPr lang="en-AS" b="0" i="0" smtClean="0">
                        <a:effectLst/>
                        <a:latin typeface="Gotham"/>
                        <a:ea typeface="MS Mincho" panose="02020609040205080304" pitchFamily="49" charset="-128"/>
                      </a:rPr>
                      <m:t> </m:t>
                    </m:r>
                    <m:r>
                      <m:rPr>
                        <m:nor/>
                      </m:rPr>
                      <a:rPr lang="en-US" i="0">
                        <a:effectLst/>
                        <a:latin typeface="Gotham"/>
                        <a:ea typeface="MS Mincho" panose="02020609040205080304" pitchFamily="49" charset="-128"/>
                        <a:cs typeface="Cordia New" panose="020B0304020202020204" pitchFamily="34" charset="-34"/>
                      </a:rPr>
                      <m:t>=</m:t>
                    </m:r>
                    <m:r>
                      <m:rPr>
                        <m:nor/>
                      </m:rPr>
                      <a:rPr lang="en-US" b="0" i="0" smtClean="0">
                        <a:effectLst/>
                        <a:latin typeface="Gotham"/>
                        <a:ea typeface="MS Mincho" panose="02020609040205080304" pitchFamily="49" charset="-128"/>
                        <a:cs typeface="Cordia New" panose="020B0304020202020204" pitchFamily="34" charset="-34"/>
                      </a:rPr>
                      <m:t> </m:t>
                    </m:r>
                    <m:r>
                      <m:rPr>
                        <m:nor/>
                      </m:rPr>
                      <a:rPr lang="en-US" i="0">
                        <a:effectLst/>
                        <a:latin typeface="Gotham"/>
                        <a:ea typeface="MS Mincho" panose="02020609040205080304" pitchFamily="49" charset="-128"/>
                        <a:cs typeface="Cordia New" panose="020B0304020202020204" pitchFamily="34" charset="-34"/>
                      </a:rPr>
                      <m:t>predict</m:t>
                    </m:r>
                    <m:r>
                      <m:rPr>
                        <m:nor/>
                      </m:rPr>
                      <a:rPr lang="en-US" i="0">
                        <a:effectLst/>
                        <a:latin typeface="Gotham"/>
                        <a:ea typeface="MS Mincho" panose="02020609040205080304" pitchFamily="49" charset="-128"/>
                        <a:cs typeface="Cordia New" panose="020B0304020202020204" pitchFamily="34" charset="-34"/>
                      </a:rPr>
                      <m:t> </m:t>
                    </m:r>
                    <m:r>
                      <m:rPr>
                        <m:nor/>
                      </m:rPr>
                      <a:rPr lang="en-US" i="0">
                        <a:effectLst/>
                        <a:latin typeface="Gotham"/>
                        <a:ea typeface="MS Mincho" panose="02020609040205080304" pitchFamily="49" charset="-128"/>
                        <a:cs typeface="Cordia New" panose="020B0304020202020204" pitchFamily="34" charset="-34"/>
                      </a:rPr>
                      <m:t>value</m:t>
                    </m:r>
                    <m:r>
                      <m:rPr>
                        <m:nor/>
                      </m:rPr>
                      <a:rPr lang="en-US" i="0">
                        <a:effectLst/>
                        <a:latin typeface="Gotham"/>
                        <a:ea typeface="MS Mincho" panose="02020609040205080304" pitchFamily="49" charset="-128"/>
                        <a:cs typeface="Cordia New" panose="020B0304020202020204" pitchFamily="34" charset="-34"/>
                      </a:rPr>
                      <m:t> </m:t>
                    </m:r>
                    <m:r>
                      <m:rPr>
                        <m:nor/>
                      </m:rPr>
                      <a:rPr lang="en-US" i="0">
                        <a:effectLst/>
                        <a:latin typeface="Gotham"/>
                        <a:ea typeface="MS Mincho" panose="02020609040205080304" pitchFamily="49" charset="-128"/>
                        <a:cs typeface="Cordia New" panose="020B0304020202020204" pitchFamily="34" charset="-34"/>
                      </a:rPr>
                      <m:t>of</m:t>
                    </m:r>
                    <m:r>
                      <m:rPr>
                        <m:nor/>
                      </m:rPr>
                      <a:rPr lang="en-US" i="0">
                        <a:effectLst/>
                        <a:latin typeface="Gotham"/>
                        <a:ea typeface="MS Mincho" panose="02020609040205080304" pitchFamily="49" charset="-128"/>
                        <a:cs typeface="Cordia New" panose="020B0304020202020204" pitchFamily="34" charset="-34"/>
                      </a:rPr>
                      <m:t> </m:t>
                    </m:r>
                    <m:r>
                      <m:rPr>
                        <m:nor/>
                      </m:rPr>
                      <a:rPr lang="en-US" i="0">
                        <a:effectLst/>
                        <a:latin typeface="Gotham"/>
                        <a:ea typeface="MS Mincho" panose="02020609040205080304" pitchFamily="49" charset="-128"/>
                        <a:cs typeface="Cordia New" panose="020B0304020202020204" pitchFamily="34" charset="-34"/>
                      </a:rPr>
                      <m:t>y</m:t>
                    </m:r>
                  </m:oMath>
                </a14:m>
                <a:endParaRPr lang="en-US">
                  <a:latin typeface="Gotham"/>
                  <a:cs typeface="Cordia New" panose="020B0304020202020204" pitchFamily="34" charset="-34"/>
                </a:endParaRPr>
              </a:p>
              <a:p>
                <a:pPr/>
                <a14:m>
                  <m:oMathPara xmlns:m="http://schemas.openxmlformats.org/officeDocument/2006/math">
                    <m:oMathParaPr>
                      <m:jc m:val="centerGroup"/>
                    </m:oMathParaPr>
                    <m:oMath xmlns:m="http://schemas.openxmlformats.org/officeDocument/2006/math">
                      <m:acc>
                        <m:accPr>
                          <m:chr m:val="̅"/>
                          <m:ctrlPr>
                            <a:rPr lang="en-US" i="1" smtClean="0">
                              <a:effectLst/>
                              <a:latin typeface="Cambria Math" panose="02040503050406030204" pitchFamily="18" charset="0"/>
                            </a:rPr>
                          </m:ctrlPr>
                        </m:accPr>
                        <m:e>
                          <m:r>
                            <m:rPr>
                              <m:nor/>
                            </m:rPr>
                            <a:rPr lang="en-US" i="0">
                              <a:effectLst/>
                              <a:latin typeface="Gotham"/>
                              <a:ea typeface="MS Mincho" panose="02020609040205080304" pitchFamily="49" charset="-128"/>
                              <a:cs typeface="Cordia New" panose="020B0304020202020204" pitchFamily="34" charset="-34"/>
                            </a:rPr>
                            <m:t>y</m:t>
                          </m:r>
                        </m:e>
                      </m:acc>
                      <m:r>
                        <m:rPr>
                          <m:nor/>
                        </m:rPr>
                        <a:rPr lang="en-AS" b="0" i="0" smtClean="0">
                          <a:effectLst/>
                          <a:latin typeface="Gotham"/>
                          <a:ea typeface="MS Mincho" panose="02020609040205080304" pitchFamily="49" charset="-128"/>
                        </a:rPr>
                        <m:t>  </m:t>
                      </m:r>
                      <m:r>
                        <m:rPr>
                          <m:nor/>
                        </m:rPr>
                        <a:rPr lang="en-US" i="0">
                          <a:effectLst/>
                          <a:latin typeface="Gotham"/>
                          <a:ea typeface="MS Mincho" panose="02020609040205080304" pitchFamily="49" charset="-128"/>
                          <a:cs typeface="Cordia New" panose="020B0304020202020204" pitchFamily="34" charset="-34"/>
                        </a:rPr>
                        <m:t>=</m:t>
                      </m:r>
                      <m:r>
                        <m:rPr>
                          <m:nor/>
                        </m:rPr>
                        <a:rPr lang="en-US" b="0" i="0" smtClean="0">
                          <a:effectLst/>
                          <a:latin typeface="Gotham"/>
                          <a:ea typeface="MS Mincho" panose="02020609040205080304" pitchFamily="49" charset="-128"/>
                          <a:cs typeface="Cordia New" panose="020B0304020202020204" pitchFamily="34" charset="-34"/>
                        </a:rPr>
                        <m:t> </m:t>
                      </m:r>
                      <m:r>
                        <m:rPr>
                          <m:nor/>
                        </m:rPr>
                        <a:rPr lang="en-US" i="0">
                          <a:effectLst/>
                          <a:latin typeface="Gotham"/>
                          <a:ea typeface="MS Mincho" panose="02020609040205080304" pitchFamily="49" charset="-128"/>
                          <a:cs typeface="Cordia New" panose="020B0304020202020204" pitchFamily="34" charset="-34"/>
                        </a:rPr>
                        <m:t>mean</m:t>
                      </m:r>
                      <m:r>
                        <m:rPr>
                          <m:nor/>
                        </m:rPr>
                        <a:rPr lang="en-US" i="0">
                          <a:effectLst/>
                          <a:latin typeface="Gotham"/>
                          <a:ea typeface="MS Mincho" panose="02020609040205080304" pitchFamily="49" charset="-128"/>
                          <a:cs typeface="Cordia New" panose="020B0304020202020204" pitchFamily="34" charset="-34"/>
                        </a:rPr>
                        <m:t> </m:t>
                      </m:r>
                      <m:r>
                        <m:rPr>
                          <m:nor/>
                        </m:rPr>
                        <a:rPr lang="en-US" i="0">
                          <a:effectLst/>
                          <a:latin typeface="Gotham"/>
                          <a:ea typeface="MS Mincho" panose="02020609040205080304" pitchFamily="49" charset="-128"/>
                          <a:cs typeface="Cordia New" panose="020B0304020202020204" pitchFamily="34" charset="-34"/>
                        </a:rPr>
                        <m:t>value</m:t>
                      </m:r>
                      <m:r>
                        <m:rPr>
                          <m:nor/>
                        </m:rPr>
                        <a:rPr lang="en-US" i="0">
                          <a:effectLst/>
                          <a:latin typeface="Gotham"/>
                          <a:ea typeface="MS Mincho" panose="02020609040205080304" pitchFamily="49" charset="-128"/>
                          <a:cs typeface="Cordia New" panose="020B0304020202020204" pitchFamily="34" charset="-34"/>
                        </a:rPr>
                        <m:t> </m:t>
                      </m:r>
                      <m:r>
                        <m:rPr>
                          <m:nor/>
                        </m:rPr>
                        <a:rPr lang="en-US" i="0">
                          <a:effectLst/>
                          <a:latin typeface="Gotham"/>
                          <a:ea typeface="MS Mincho" panose="02020609040205080304" pitchFamily="49" charset="-128"/>
                          <a:cs typeface="Cordia New" panose="020B0304020202020204" pitchFamily="34" charset="-34"/>
                        </a:rPr>
                        <m:t>of</m:t>
                      </m:r>
                      <m:r>
                        <m:rPr>
                          <m:nor/>
                        </m:rPr>
                        <a:rPr lang="en-US" i="0">
                          <a:effectLst/>
                          <a:latin typeface="Gotham"/>
                          <a:ea typeface="MS Mincho" panose="02020609040205080304" pitchFamily="49" charset="-128"/>
                          <a:cs typeface="Cordia New" panose="020B0304020202020204" pitchFamily="34" charset="-34"/>
                        </a:rPr>
                        <m:t> </m:t>
                      </m:r>
                      <m:r>
                        <m:rPr>
                          <m:nor/>
                        </m:rPr>
                        <a:rPr lang="en-US" i="0">
                          <a:effectLst/>
                          <a:latin typeface="Gotham"/>
                          <a:ea typeface="MS Mincho" panose="02020609040205080304" pitchFamily="49" charset="-128"/>
                          <a:cs typeface="Cordia New" panose="020B0304020202020204" pitchFamily="34" charset="-34"/>
                        </a:rPr>
                        <m:t>y</m:t>
                      </m:r>
                    </m:oMath>
                  </m:oMathPara>
                </a14:m>
                <a:endParaRPr lang="en-US">
                  <a:latin typeface="Gotham"/>
                  <a:cs typeface="Cordia New" panose="020B0304020202020204" pitchFamily="34" charset="-34"/>
                </a:endParaRPr>
              </a:p>
              <a:p>
                <a:pPr defTabSz="539750"/>
                <a:r>
                  <a:rPr lang="en-US">
                    <a:latin typeface="Gotham"/>
                    <a:cs typeface="Cordia New" panose="020B0304020202020204" pitchFamily="34" charset="-34"/>
                  </a:rPr>
                  <a:t>	  N  = amount of data</a:t>
                </a:r>
              </a:p>
            </p:txBody>
          </p:sp>
        </mc:Choice>
        <mc:Fallback xmlns="">
          <p:sp>
            <p:nvSpPr>
              <p:cNvPr id="4" name="TextBox 3">
                <a:extLst>
                  <a:ext uri="{FF2B5EF4-FFF2-40B4-BE49-F238E27FC236}">
                    <a16:creationId xmlns:a16="http://schemas.microsoft.com/office/drawing/2014/main" id="{27A42032-8E7F-E7E6-C23E-11C9856A2F6B}"/>
                  </a:ext>
                </a:extLst>
              </p:cNvPr>
              <p:cNvSpPr txBox="1">
                <a:spLocks noRot="1" noChangeAspect="1" noMove="1" noResize="1" noEditPoints="1" noAdjustHandles="1" noChangeArrowheads="1" noChangeShapeType="1" noTextEdit="1"/>
              </p:cNvSpPr>
              <p:nvPr/>
            </p:nvSpPr>
            <p:spPr>
              <a:xfrm>
                <a:off x="6533155" y="2092003"/>
                <a:ext cx="2877815" cy="959493"/>
              </a:xfrm>
              <a:prstGeom prst="rect">
                <a:avLst/>
              </a:prstGeom>
              <a:blipFill>
                <a:blip r:embed="rId4"/>
                <a:stretch>
                  <a:fillRect l="-636" t="-1266" b="-5696"/>
                </a:stretch>
              </a:blipFill>
            </p:spPr>
            <p:txBody>
              <a:bodyPr/>
              <a:lstStyle/>
              <a:p>
                <a:r>
                  <a:rPr lang="en-US">
                    <a:noFill/>
                  </a:rPr>
                  <a:t> </a:t>
                </a:r>
              </a:p>
            </p:txBody>
          </p:sp>
        </mc:Fallback>
      </mc:AlternateContent>
      <p:sp>
        <p:nvSpPr>
          <p:cNvPr id="5" name="Subtitle 5">
            <a:extLst>
              <a:ext uri="{FF2B5EF4-FFF2-40B4-BE49-F238E27FC236}">
                <a16:creationId xmlns:a16="http://schemas.microsoft.com/office/drawing/2014/main" id="{37BF07DC-8C85-DD97-6646-F0C9FCCFC0E4}"/>
              </a:ext>
            </a:extLst>
          </p:cNvPr>
          <p:cNvSpPr txBox="1">
            <a:spLocks/>
          </p:cNvSpPr>
          <p:nvPr/>
        </p:nvSpPr>
        <p:spPr>
          <a:xfrm>
            <a:off x="168006" y="1387992"/>
            <a:ext cx="2687894" cy="365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sz="1200" b="1">
                <a:solidFill>
                  <a:schemeClr val="tx1"/>
                </a:solidFill>
                <a:latin typeface="Gotham"/>
              </a:rPr>
              <a:t>Mean Absolute Error</a:t>
            </a:r>
          </a:p>
        </p:txBody>
      </p:sp>
      <p:sp>
        <p:nvSpPr>
          <p:cNvPr id="6" name="Subtitle 5">
            <a:extLst>
              <a:ext uri="{FF2B5EF4-FFF2-40B4-BE49-F238E27FC236}">
                <a16:creationId xmlns:a16="http://schemas.microsoft.com/office/drawing/2014/main" id="{5B925E83-0D7B-E74F-D27F-5B29FC63FD48}"/>
              </a:ext>
            </a:extLst>
          </p:cNvPr>
          <p:cNvSpPr txBox="1">
            <a:spLocks/>
          </p:cNvSpPr>
          <p:nvPr/>
        </p:nvSpPr>
        <p:spPr>
          <a:xfrm>
            <a:off x="304402" y="2640891"/>
            <a:ext cx="2508852" cy="365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sz="1200" b="1">
                <a:solidFill>
                  <a:schemeClr val="tx1"/>
                </a:solidFill>
                <a:latin typeface="Gotham"/>
              </a:rPr>
              <a:t>Mean Absolute Percentage Error</a:t>
            </a:r>
          </a:p>
        </p:txBody>
      </p:sp>
      <p:sp>
        <p:nvSpPr>
          <p:cNvPr id="7" name="Subtitle 5">
            <a:extLst>
              <a:ext uri="{FF2B5EF4-FFF2-40B4-BE49-F238E27FC236}">
                <a16:creationId xmlns:a16="http://schemas.microsoft.com/office/drawing/2014/main" id="{117A2A06-4BCD-65EF-084A-8E4DB1FC196F}"/>
              </a:ext>
            </a:extLst>
          </p:cNvPr>
          <p:cNvSpPr txBox="1">
            <a:spLocks/>
          </p:cNvSpPr>
          <p:nvPr/>
        </p:nvSpPr>
        <p:spPr>
          <a:xfrm>
            <a:off x="3555923" y="1449380"/>
            <a:ext cx="2205014" cy="365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sz="1200" b="1">
                <a:solidFill>
                  <a:schemeClr val="tx1"/>
                </a:solidFill>
                <a:latin typeface="Gotham"/>
              </a:rPr>
              <a:t>Coefficient of determination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5A7F40C-A32D-A470-BB5D-D90BDBB00851}"/>
                  </a:ext>
                </a:extLst>
              </p:cNvPr>
              <p:cNvSpPr txBox="1"/>
              <p:nvPr/>
            </p:nvSpPr>
            <p:spPr>
              <a:xfrm>
                <a:off x="175367" y="2996478"/>
                <a:ext cx="2877815" cy="765209"/>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m:rPr>
                          <m:nor/>
                        </m:rPr>
                        <a:rPr lang="en-US" i="0">
                          <a:effectLst/>
                          <a:latin typeface="Gotham"/>
                          <a:ea typeface="MS Mincho" panose="02020609040205080304" pitchFamily="49" charset="-128"/>
                          <a:cs typeface="Cordia New" panose="020B0304020202020204" pitchFamily="34" charset="-34"/>
                        </a:rPr>
                        <m:t>MAPE</m:t>
                      </m:r>
                      <m:r>
                        <m:rPr>
                          <m:nor/>
                        </m:rPr>
                        <a:rPr lang="en-US" b="0" i="0" smtClean="0">
                          <a:effectLst/>
                          <a:latin typeface="Gotham"/>
                          <a:ea typeface="MS Mincho" panose="02020609040205080304" pitchFamily="49" charset="-128"/>
                          <a:cs typeface="Cordia New" panose="020B0304020202020204" pitchFamily="34" charset="-34"/>
                        </a:rPr>
                        <m:t> </m:t>
                      </m:r>
                      <m:r>
                        <m:rPr>
                          <m:nor/>
                        </m:rPr>
                        <a:rPr lang="en-US" i="0">
                          <a:effectLst/>
                          <a:latin typeface="Gotham"/>
                          <a:ea typeface="MS Mincho" panose="02020609040205080304" pitchFamily="49" charset="-128"/>
                          <a:cs typeface="Cordia New" panose="020B0304020202020204" pitchFamily="34" charset="-34"/>
                        </a:rPr>
                        <m:t>=</m:t>
                      </m:r>
                      <m:r>
                        <m:rPr>
                          <m:nor/>
                        </m:rPr>
                        <a:rPr lang="en-US" b="0" i="0" smtClean="0">
                          <a:effectLst/>
                          <a:latin typeface="Gotham"/>
                          <a:ea typeface="MS Mincho" panose="02020609040205080304" pitchFamily="49" charset="-128"/>
                          <a:cs typeface="Cordia New" panose="020B0304020202020204" pitchFamily="34" charset="-34"/>
                        </a:rPr>
                        <m:t> </m:t>
                      </m:r>
                      <m:f>
                        <m:fPr>
                          <m:ctrlPr>
                            <a:rPr lang="en-US" i="1">
                              <a:effectLst/>
                              <a:latin typeface="Cambria Math" panose="02040503050406030204" pitchFamily="18" charset="0"/>
                              <a:ea typeface="MS Mincho" panose="02020609040205080304" pitchFamily="49" charset="-128"/>
                              <a:cs typeface="Cordia New" panose="020B0304020202020204" pitchFamily="34" charset="-34"/>
                            </a:rPr>
                          </m:ctrlPr>
                        </m:fPr>
                        <m:num>
                          <m:r>
                            <m:rPr>
                              <m:nor/>
                            </m:rPr>
                            <a:rPr lang="en-US" i="0">
                              <a:effectLst/>
                              <a:latin typeface="Gotham"/>
                              <a:ea typeface="MS Mincho" panose="02020609040205080304" pitchFamily="49" charset="-128"/>
                              <a:cs typeface="Cordia New" panose="020B0304020202020204" pitchFamily="34" charset="-34"/>
                            </a:rPr>
                            <m:t>1</m:t>
                          </m:r>
                        </m:num>
                        <m:den>
                          <m:r>
                            <m:rPr>
                              <m:nor/>
                            </m:rPr>
                            <a:rPr lang="en-US" i="0">
                              <a:effectLst/>
                              <a:latin typeface="Gotham"/>
                              <a:ea typeface="MS Mincho" panose="02020609040205080304" pitchFamily="49" charset="-128"/>
                              <a:cs typeface="Cordia New" panose="020B0304020202020204" pitchFamily="34" charset="-34"/>
                            </a:rPr>
                            <m:t>N</m:t>
                          </m:r>
                        </m:den>
                      </m:f>
                      <m:nary>
                        <m:naryPr>
                          <m:chr m:val="∑"/>
                          <m:limLoc m:val="undOvr"/>
                          <m:subHide m:val="on"/>
                          <m:supHide m:val="on"/>
                          <m:ctrlPr>
                            <a:rPr lang="en-US" i="1">
                              <a:effectLst/>
                              <a:latin typeface="Cambria Math" panose="02040503050406030204" pitchFamily="18" charset="0"/>
                              <a:ea typeface="MS Mincho" panose="02020609040205080304" pitchFamily="49" charset="-128"/>
                              <a:cs typeface="Cordia New" panose="020B0304020202020204" pitchFamily="34" charset="-34"/>
                            </a:rPr>
                          </m:ctrlPr>
                        </m:naryPr>
                        <m:sub/>
                        <m:sup/>
                        <m:e>
                          <m:d>
                            <m:dPr>
                              <m:begChr m:val="|"/>
                              <m:endChr m:val="|"/>
                              <m:ctrlPr>
                                <a:rPr lang="en-US" i="1">
                                  <a:effectLst/>
                                  <a:latin typeface="Cambria Math" panose="02040503050406030204" pitchFamily="18" charset="0"/>
                                  <a:ea typeface="MS Mincho" panose="02020609040205080304" pitchFamily="49" charset="-128"/>
                                  <a:cs typeface="Cordia New" panose="020B0304020202020204" pitchFamily="34" charset="-34"/>
                                </a:rPr>
                              </m:ctrlPr>
                            </m:dPr>
                            <m:e>
                              <m:f>
                                <m:fPr>
                                  <m:ctrlPr>
                                    <a:rPr lang="en-US" i="1">
                                      <a:effectLst/>
                                      <a:latin typeface="Cambria Math" panose="02040503050406030204" pitchFamily="18" charset="0"/>
                                      <a:ea typeface="MS Mincho" panose="02020609040205080304" pitchFamily="49" charset="-128"/>
                                      <a:cs typeface="Cordia New" panose="020B0304020202020204" pitchFamily="34" charset="-34"/>
                                    </a:rPr>
                                  </m:ctrlPr>
                                </m:fPr>
                                <m:num>
                                  <m:sSub>
                                    <m:sSubPr>
                                      <m:ctrlPr>
                                        <a:rPr lang="en-US" i="1">
                                          <a:effectLst/>
                                          <a:latin typeface="Cambria Math" panose="02040503050406030204" pitchFamily="18" charset="0"/>
                                          <a:ea typeface="MS Mincho" panose="02020609040205080304" pitchFamily="49" charset="-128"/>
                                          <a:cs typeface="Cordia New" panose="020B0304020202020204" pitchFamily="34" charset="-34"/>
                                        </a:rPr>
                                      </m:ctrlPr>
                                    </m:sSubPr>
                                    <m:e>
                                      <m:r>
                                        <m:rPr>
                                          <m:nor/>
                                        </m:rPr>
                                        <a:rPr lang="en-US" i="0">
                                          <a:effectLst/>
                                          <a:latin typeface="Gotham"/>
                                          <a:ea typeface="MS Mincho" panose="02020609040205080304" pitchFamily="49" charset="-128"/>
                                          <a:cs typeface="Cordia New" panose="020B0304020202020204" pitchFamily="34" charset="-34"/>
                                        </a:rPr>
                                        <m:t>y</m:t>
                                      </m:r>
                                    </m:e>
                                    <m:sub>
                                      <m:r>
                                        <m:rPr>
                                          <m:nor/>
                                        </m:rPr>
                                        <a:rPr lang="en-US" i="0">
                                          <a:effectLst/>
                                          <a:latin typeface="Gotham"/>
                                          <a:ea typeface="MS Mincho" panose="02020609040205080304" pitchFamily="49" charset="-128"/>
                                          <a:cs typeface="Cordia New" panose="020B0304020202020204" pitchFamily="34" charset="-34"/>
                                        </a:rPr>
                                        <m:t>i</m:t>
                                      </m:r>
                                    </m:sub>
                                  </m:sSub>
                                  <m:r>
                                    <m:rPr>
                                      <m:nor/>
                                    </m:rPr>
                                    <a:rPr lang="en-US" i="0">
                                      <a:effectLst/>
                                      <a:latin typeface="Gotham"/>
                                      <a:ea typeface="MS Mincho" panose="02020609040205080304" pitchFamily="49" charset="-128"/>
                                      <a:cs typeface="Cordia New" panose="020B0304020202020204" pitchFamily="34" charset="-34"/>
                                    </a:rPr>
                                    <m:t>−</m:t>
                                  </m:r>
                                  <m:sSub>
                                    <m:sSubPr>
                                      <m:ctrlPr>
                                        <a:rPr lang="en-US" i="1">
                                          <a:effectLst/>
                                          <a:latin typeface="Cambria Math" panose="02040503050406030204" pitchFamily="18" charset="0"/>
                                          <a:ea typeface="MS Mincho" panose="02020609040205080304" pitchFamily="49" charset="-128"/>
                                          <a:cs typeface="Cordia New" panose="020B0304020202020204" pitchFamily="34" charset="-34"/>
                                        </a:rPr>
                                      </m:ctrlPr>
                                    </m:sSubPr>
                                    <m:e>
                                      <m:acc>
                                        <m:accPr>
                                          <m:chr m:val="̂"/>
                                          <m:ctrlPr>
                                            <a:rPr lang="en-US" i="1">
                                              <a:effectLst/>
                                              <a:latin typeface="Cambria Math" panose="02040503050406030204" pitchFamily="18" charset="0"/>
                                              <a:ea typeface="MS Mincho" panose="02020609040205080304" pitchFamily="49" charset="-128"/>
                                              <a:cs typeface="Cordia New" panose="020B0304020202020204" pitchFamily="34" charset="-34"/>
                                            </a:rPr>
                                          </m:ctrlPr>
                                        </m:accPr>
                                        <m:e>
                                          <m:r>
                                            <m:rPr>
                                              <m:nor/>
                                            </m:rPr>
                                            <a:rPr lang="en-US" i="0">
                                              <a:effectLst/>
                                              <a:latin typeface="Gotham"/>
                                              <a:ea typeface="MS Mincho" panose="02020609040205080304" pitchFamily="49" charset="-128"/>
                                              <a:cs typeface="Cordia New" panose="020B0304020202020204" pitchFamily="34" charset="-34"/>
                                            </a:rPr>
                                            <m:t>y</m:t>
                                          </m:r>
                                        </m:e>
                                      </m:acc>
                                    </m:e>
                                    <m:sub>
                                      <m:r>
                                        <m:rPr>
                                          <m:nor/>
                                        </m:rPr>
                                        <a:rPr lang="en-US" i="0">
                                          <a:effectLst/>
                                          <a:latin typeface="Gotham"/>
                                          <a:ea typeface="MS Mincho" panose="02020609040205080304" pitchFamily="49" charset="-128"/>
                                          <a:cs typeface="Cordia New" panose="020B0304020202020204" pitchFamily="34" charset="-34"/>
                                        </a:rPr>
                                        <m:t>i</m:t>
                                      </m:r>
                                    </m:sub>
                                  </m:sSub>
                                </m:num>
                                <m:den>
                                  <m:sSub>
                                    <m:sSubPr>
                                      <m:ctrlPr>
                                        <a:rPr lang="en-US" i="1">
                                          <a:effectLst/>
                                          <a:latin typeface="Cambria Math" panose="02040503050406030204" pitchFamily="18" charset="0"/>
                                          <a:ea typeface="MS Mincho" panose="02020609040205080304" pitchFamily="49" charset="-128"/>
                                          <a:cs typeface="Cordia New" panose="020B0304020202020204" pitchFamily="34" charset="-34"/>
                                        </a:rPr>
                                      </m:ctrlPr>
                                    </m:sSubPr>
                                    <m:e>
                                      <m:r>
                                        <m:rPr>
                                          <m:nor/>
                                        </m:rPr>
                                        <a:rPr lang="en-US" i="0">
                                          <a:effectLst/>
                                          <a:latin typeface="Gotham"/>
                                          <a:ea typeface="MS Mincho" panose="02020609040205080304" pitchFamily="49" charset="-128"/>
                                          <a:cs typeface="Cordia New" panose="020B0304020202020204" pitchFamily="34" charset="-34"/>
                                        </a:rPr>
                                        <m:t>y</m:t>
                                      </m:r>
                                    </m:e>
                                    <m:sub>
                                      <m:r>
                                        <m:rPr>
                                          <m:nor/>
                                        </m:rPr>
                                        <a:rPr lang="en-US" i="0">
                                          <a:effectLst/>
                                          <a:latin typeface="Gotham"/>
                                          <a:ea typeface="MS Mincho" panose="02020609040205080304" pitchFamily="49" charset="-128"/>
                                          <a:cs typeface="Cordia New" panose="020B0304020202020204" pitchFamily="34" charset="-34"/>
                                        </a:rPr>
                                        <m:t>i</m:t>
                                      </m:r>
                                    </m:sub>
                                  </m:sSub>
                                </m:den>
                              </m:f>
                            </m:e>
                          </m:d>
                          <m:r>
                            <m:rPr>
                              <m:nor/>
                            </m:rPr>
                            <a:rPr lang="en-US" i="0" smtClean="0">
                              <a:effectLst/>
                              <a:latin typeface="Gotham"/>
                              <a:ea typeface="Cambria Math" panose="02040503050406030204" pitchFamily="18" charset="0"/>
                              <a:cs typeface="TH SarabunPSK" panose="020B0500040200020003" pitchFamily="34" charset="-34"/>
                            </a:rPr>
                            <m:t>×</m:t>
                          </m:r>
                          <m:r>
                            <m:rPr>
                              <m:nor/>
                            </m:rPr>
                            <a:rPr lang="en-US" b="0" i="0" smtClean="0">
                              <a:effectLst/>
                              <a:latin typeface="Gotham"/>
                              <a:ea typeface="Cambria Math" panose="02040503050406030204" pitchFamily="18" charset="0"/>
                              <a:cs typeface="TH SarabunPSK" panose="020B0500040200020003" pitchFamily="34" charset="-34"/>
                            </a:rPr>
                            <m:t>100</m:t>
                          </m:r>
                        </m:e>
                      </m:nary>
                    </m:oMath>
                  </m:oMathPara>
                </a14:m>
                <a:endParaRPr lang="en-US" sz="1600">
                  <a:effectLst/>
                  <a:latin typeface="Gotham"/>
                  <a:ea typeface="MS Mincho" panose="02020609040205080304" pitchFamily="49" charset="-128"/>
                  <a:cs typeface="Cordia New" panose="020B0304020202020204" pitchFamily="34" charset="-34"/>
                </a:endParaRPr>
              </a:p>
            </p:txBody>
          </p:sp>
        </mc:Choice>
        <mc:Fallback xmlns="">
          <p:sp>
            <p:nvSpPr>
              <p:cNvPr id="8" name="TextBox 7">
                <a:extLst>
                  <a:ext uri="{FF2B5EF4-FFF2-40B4-BE49-F238E27FC236}">
                    <a16:creationId xmlns:a16="http://schemas.microsoft.com/office/drawing/2014/main" id="{C5A7F40C-A32D-A470-BB5D-D90BDBB00851}"/>
                  </a:ext>
                </a:extLst>
              </p:cNvPr>
              <p:cNvSpPr txBox="1">
                <a:spLocks noRot="1" noChangeAspect="1" noMove="1" noResize="1" noEditPoints="1" noAdjustHandles="1" noChangeArrowheads="1" noChangeShapeType="1" noTextEdit="1"/>
              </p:cNvSpPr>
              <p:nvPr/>
            </p:nvSpPr>
            <p:spPr>
              <a:xfrm>
                <a:off x="175367" y="2996478"/>
                <a:ext cx="2877815" cy="7652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247A87-8F18-195C-BB63-384345FC0D2C}"/>
                  </a:ext>
                </a:extLst>
              </p:cNvPr>
              <p:cNvSpPr txBox="1"/>
              <p:nvPr/>
            </p:nvSpPr>
            <p:spPr>
              <a:xfrm>
                <a:off x="3806343" y="1815139"/>
                <a:ext cx="1704173" cy="692818"/>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p>
                        <m:sSupPr>
                          <m:ctrlPr>
                            <a:rPr lang="en-US" i="1" smtClean="0">
                              <a:effectLst/>
                              <a:latin typeface="Cambria Math" panose="02040503050406030204" pitchFamily="18" charset="0"/>
                              <a:ea typeface="MS Mincho" panose="02020609040205080304" pitchFamily="49" charset="-128"/>
                              <a:cs typeface="Cordia New" panose="020B0304020202020204" pitchFamily="34" charset="-34"/>
                            </a:rPr>
                          </m:ctrlPr>
                        </m:sSupPr>
                        <m:e>
                          <m:r>
                            <m:rPr>
                              <m:nor/>
                            </m:rPr>
                            <a:rPr lang="en-US">
                              <a:effectLst/>
                              <a:latin typeface="Gotham"/>
                              <a:ea typeface="MS Mincho" panose="02020609040205080304" pitchFamily="49" charset="-128"/>
                              <a:cs typeface="Cordia New" panose="020B0304020202020204" pitchFamily="34" charset="-34"/>
                            </a:rPr>
                            <m:t>R</m:t>
                          </m:r>
                        </m:e>
                        <m:sup>
                          <m:r>
                            <m:rPr>
                              <m:nor/>
                            </m:rPr>
                            <a:rPr lang="en-US">
                              <a:effectLst/>
                              <a:latin typeface="Gotham"/>
                              <a:ea typeface="MS Mincho" panose="02020609040205080304" pitchFamily="49" charset="-128"/>
                              <a:cs typeface="Cordia New" panose="020B0304020202020204" pitchFamily="34" charset="-34"/>
                            </a:rPr>
                            <m:t>2</m:t>
                          </m:r>
                        </m:sup>
                      </m:sSup>
                      <m:r>
                        <m:rPr>
                          <m:nor/>
                        </m:rPr>
                        <a:rPr lang="en-US" b="0" i="0" smtClean="0">
                          <a:effectLst/>
                          <a:latin typeface="Gotham"/>
                          <a:ea typeface="MS Mincho" panose="02020609040205080304" pitchFamily="49" charset="-128"/>
                          <a:cs typeface="Cordia New" panose="020B0304020202020204" pitchFamily="34" charset="-34"/>
                        </a:rPr>
                        <m:t> </m:t>
                      </m:r>
                      <m:r>
                        <m:rPr>
                          <m:nor/>
                        </m:rPr>
                        <a:rPr lang="en-US">
                          <a:effectLst/>
                          <a:latin typeface="Gotham"/>
                          <a:ea typeface="MS Mincho" panose="02020609040205080304" pitchFamily="49" charset="-128"/>
                          <a:cs typeface="Cordia New" panose="020B0304020202020204" pitchFamily="34" charset="-34"/>
                        </a:rPr>
                        <m:t>=</m:t>
                      </m:r>
                      <m:r>
                        <m:rPr>
                          <m:nor/>
                        </m:rPr>
                        <a:rPr lang="en-US" b="0" i="0" smtClean="0">
                          <a:effectLst/>
                          <a:latin typeface="Gotham"/>
                          <a:ea typeface="MS Mincho" panose="02020609040205080304" pitchFamily="49" charset="-128"/>
                          <a:cs typeface="Cordia New" panose="020B0304020202020204" pitchFamily="34" charset="-34"/>
                        </a:rPr>
                        <m:t> </m:t>
                      </m:r>
                      <m:r>
                        <m:rPr>
                          <m:nor/>
                        </m:rPr>
                        <a:rPr lang="en-US">
                          <a:effectLst/>
                          <a:latin typeface="Gotham"/>
                          <a:ea typeface="MS Mincho" panose="02020609040205080304" pitchFamily="49" charset="-128"/>
                          <a:cs typeface="Cordia New" panose="020B0304020202020204" pitchFamily="34" charset="-34"/>
                        </a:rPr>
                        <m:t>1</m:t>
                      </m:r>
                      <m:r>
                        <m:rPr>
                          <m:nor/>
                        </m:rPr>
                        <a:rPr lang="en-US" i="1">
                          <a:effectLst/>
                          <a:latin typeface="Gotham"/>
                          <a:ea typeface="MS Mincho" panose="02020609040205080304" pitchFamily="49" charset="-128"/>
                          <a:cs typeface="Cordia New" panose="020B0304020202020204" pitchFamily="34" charset="-34"/>
                        </a:rPr>
                        <m:t>−</m:t>
                      </m:r>
                      <m:f>
                        <m:fPr>
                          <m:ctrlPr>
                            <a:rPr lang="en-US" i="1">
                              <a:effectLst/>
                              <a:latin typeface="Cambria Math" panose="02040503050406030204" pitchFamily="18" charset="0"/>
                              <a:ea typeface="MS Mincho" panose="02020609040205080304" pitchFamily="49" charset="-128"/>
                              <a:cs typeface="Cordia New" panose="020B0304020202020204" pitchFamily="34" charset="-34"/>
                            </a:rPr>
                          </m:ctrlPr>
                        </m:fPr>
                        <m:num>
                          <m:nary>
                            <m:naryPr>
                              <m:chr m:val="∑"/>
                              <m:limLoc m:val="undOvr"/>
                              <m:subHide m:val="on"/>
                              <m:supHide m:val="on"/>
                              <m:ctrlPr>
                                <a:rPr lang="en-US" i="1">
                                  <a:effectLst/>
                                  <a:latin typeface="Cambria Math" panose="02040503050406030204" pitchFamily="18" charset="0"/>
                                  <a:ea typeface="MS Mincho" panose="02020609040205080304" pitchFamily="49" charset="-128"/>
                                  <a:cs typeface="Cordia New" panose="020B0304020202020204" pitchFamily="34" charset="-34"/>
                                </a:rPr>
                              </m:ctrlPr>
                            </m:naryPr>
                            <m:sub/>
                            <m:sup/>
                            <m:e>
                              <m:sSub>
                                <m:sSubPr>
                                  <m:ctrlPr>
                                    <a:rPr lang="en-US" i="1">
                                      <a:effectLst/>
                                      <a:latin typeface="Cambria Math" panose="02040503050406030204" pitchFamily="18" charset="0"/>
                                      <a:ea typeface="MS Mincho" panose="02020609040205080304" pitchFamily="49" charset="-128"/>
                                      <a:cs typeface="Cordia New" panose="020B0304020202020204" pitchFamily="34" charset="-34"/>
                                    </a:rPr>
                                  </m:ctrlPr>
                                </m:sSubPr>
                                <m:e>
                                  <m:r>
                                    <m:rPr>
                                      <m:nor/>
                                    </m:rPr>
                                    <a:rPr lang="en-US">
                                      <a:effectLst/>
                                      <a:latin typeface="Gotham"/>
                                      <a:ea typeface="MS Mincho" panose="02020609040205080304" pitchFamily="49" charset="-128"/>
                                      <a:cs typeface="Cordia New" panose="020B0304020202020204" pitchFamily="34" charset="-34"/>
                                    </a:rPr>
                                    <m:t>(</m:t>
                                  </m:r>
                                  <m:r>
                                    <m:rPr>
                                      <m:nor/>
                                    </m:rPr>
                                    <a:rPr lang="en-US">
                                      <a:effectLst/>
                                      <a:latin typeface="Gotham"/>
                                      <a:ea typeface="MS Mincho" panose="02020609040205080304" pitchFamily="49" charset="-128"/>
                                      <a:cs typeface="Cordia New" panose="020B0304020202020204" pitchFamily="34" charset="-34"/>
                                    </a:rPr>
                                    <m:t>y</m:t>
                                  </m:r>
                                </m:e>
                                <m:sub>
                                  <m:r>
                                    <m:rPr>
                                      <m:nor/>
                                    </m:rPr>
                                    <a:rPr lang="en-US">
                                      <a:effectLst/>
                                      <a:latin typeface="Gotham"/>
                                      <a:ea typeface="MS Mincho" panose="02020609040205080304" pitchFamily="49" charset="-128"/>
                                      <a:cs typeface="Cordia New" panose="020B0304020202020204" pitchFamily="34" charset="-34"/>
                                    </a:rPr>
                                    <m:t>i</m:t>
                                  </m:r>
                                </m:sub>
                              </m:sSub>
                              <m:r>
                                <m:rPr>
                                  <m:nor/>
                                </m:rPr>
                                <a:rPr lang="en-US" i="1">
                                  <a:effectLst/>
                                  <a:latin typeface="Gotham"/>
                                  <a:ea typeface="MS Mincho" panose="02020609040205080304" pitchFamily="49" charset="-128"/>
                                  <a:cs typeface="Cordia New" panose="020B0304020202020204" pitchFamily="34" charset="-34"/>
                                </a:rPr>
                                <m:t>−</m:t>
                              </m:r>
                              <m:sSub>
                                <m:sSubPr>
                                  <m:ctrlPr>
                                    <a:rPr lang="en-US" i="1">
                                      <a:effectLst/>
                                      <a:latin typeface="Cambria Math" panose="02040503050406030204" pitchFamily="18" charset="0"/>
                                      <a:ea typeface="MS Mincho" panose="02020609040205080304" pitchFamily="49" charset="-128"/>
                                      <a:cs typeface="Cordia New" panose="020B0304020202020204" pitchFamily="34" charset="-34"/>
                                    </a:rPr>
                                  </m:ctrlPr>
                                </m:sSubPr>
                                <m:e>
                                  <m:acc>
                                    <m:accPr>
                                      <m:chr m:val="̂"/>
                                      <m:ctrlPr>
                                        <a:rPr lang="en-US" i="1">
                                          <a:effectLst/>
                                          <a:latin typeface="Cambria Math" panose="02040503050406030204" pitchFamily="18" charset="0"/>
                                          <a:ea typeface="MS Mincho" panose="02020609040205080304" pitchFamily="49" charset="-128"/>
                                          <a:cs typeface="Cordia New" panose="020B0304020202020204" pitchFamily="34" charset="-34"/>
                                        </a:rPr>
                                      </m:ctrlPr>
                                    </m:accPr>
                                    <m:e>
                                      <m:r>
                                        <m:rPr>
                                          <m:nor/>
                                        </m:rPr>
                                        <a:rPr lang="en-US">
                                          <a:effectLst/>
                                          <a:latin typeface="Gotham"/>
                                          <a:ea typeface="MS Mincho" panose="02020609040205080304" pitchFamily="49" charset="-128"/>
                                          <a:cs typeface="Cordia New" panose="020B0304020202020204" pitchFamily="34" charset="-34"/>
                                        </a:rPr>
                                        <m:t>y</m:t>
                                      </m:r>
                                    </m:e>
                                  </m:acc>
                                </m:e>
                                <m:sub>
                                  <m:r>
                                    <m:rPr>
                                      <m:nor/>
                                    </m:rPr>
                                    <a:rPr lang="en-US">
                                      <a:effectLst/>
                                      <a:latin typeface="Gotham"/>
                                      <a:ea typeface="MS Mincho" panose="02020609040205080304" pitchFamily="49" charset="-128"/>
                                      <a:cs typeface="Cordia New" panose="020B0304020202020204" pitchFamily="34" charset="-34"/>
                                    </a:rPr>
                                    <m:t>i</m:t>
                                  </m:r>
                                </m:sub>
                              </m:sSub>
                              <m:r>
                                <m:rPr>
                                  <m:nor/>
                                </m:rPr>
                                <a:rPr lang="en-US">
                                  <a:effectLst/>
                                  <a:latin typeface="Gotham"/>
                                  <a:ea typeface="MS Mincho" panose="02020609040205080304" pitchFamily="49" charset="-128"/>
                                  <a:cs typeface="Cordia New" panose="020B0304020202020204" pitchFamily="34" charset="-34"/>
                                </a:rPr>
                                <m:t>)</m:t>
                              </m:r>
                            </m:e>
                          </m:nary>
                        </m:num>
                        <m:den>
                          <m:nary>
                            <m:naryPr>
                              <m:chr m:val="∑"/>
                              <m:limLoc m:val="undOvr"/>
                              <m:subHide m:val="on"/>
                              <m:supHide m:val="on"/>
                              <m:ctrlPr>
                                <a:rPr lang="en-US" i="1">
                                  <a:effectLst/>
                                  <a:latin typeface="Cambria Math" panose="02040503050406030204" pitchFamily="18" charset="0"/>
                                  <a:ea typeface="MS Mincho" panose="02020609040205080304" pitchFamily="49" charset="-128"/>
                                  <a:cs typeface="Cordia New" panose="020B0304020202020204" pitchFamily="34" charset="-34"/>
                                </a:rPr>
                              </m:ctrlPr>
                            </m:naryPr>
                            <m:sub/>
                            <m:sup/>
                            <m:e>
                              <m:sSub>
                                <m:sSubPr>
                                  <m:ctrlPr>
                                    <a:rPr lang="en-US" i="1">
                                      <a:effectLst/>
                                      <a:latin typeface="Cambria Math" panose="02040503050406030204" pitchFamily="18" charset="0"/>
                                      <a:ea typeface="MS Mincho" panose="02020609040205080304" pitchFamily="49" charset="-128"/>
                                      <a:cs typeface="Cordia New" panose="020B0304020202020204" pitchFamily="34" charset="-34"/>
                                    </a:rPr>
                                  </m:ctrlPr>
                                </m:sSubPr>
                                <m:e>
                                  <m:r>
                                    <m:rPr>
                                      <m:nor/>
                                    </m:rPr>
                                    <a:rPr lang="en-US">
                                      <a:effectLst/>
                                      <a:latin typeface="Gotham"/>
                                      <a:ea typeface="MS Mincho" panose="02020609040205080304" pitchFamily="49" charset="-128"/>
                                      <a:cs typeface="Cordia New" panose="020B0304020202020204" pitchFamily="34" charset="-34"/>
                                    </a:rPr>
                                    <m:t>(</m:t>
                                  </m:r>
                                  <m:r>
                                    <m:rPr>
                                      <m:nor/>
                                    </m:rPr>
                                    <a:rPr lang="en-US">
                                      <a:effectLst/>
                                      <a:latin typeface="Gotham"/>
                                      <a:ea typeface="MS Mincho" panose="02020609040205080304" pitchFamily="49" charset="-128"/>
                                      <a:cs typeface="Cordia New" panose="020B0304020202020204" pitchFamily="34" charset="-34"/>
                                    </a:rPr>
                                    <m:t>y</m:t>
                                  </m:r>
                                </m:e>
                                <m:sub>
                                  <m:r>
                                    <m:rPr>
                                      <m:nor/>
                                    </m:rPr>
                                    <a:rPr lang="en-US">
                                      <a:effectLst/>
                                      <a:latin typeface="Gotham"/>
                                      <a:ea typeface="MS Mincho" panose="02020609040205080304" pitchFamily="49" charset="-128"/>
                                      <a:cs typeface="Cordia New" panose="020B0304020202020204" pitchFamily="34" charset="-34"/>
                                    </a:rPr>
                                    <m:t>i</m:t>
                                  </m:r>
                                </m:sub>
                              </m:sSub>
                              <m:r>
                                <m:rPr>
                                  <m:nor/>
                                </m:rPr>
                                <a:rPr lang="en-US" i="1">
                                  <a:effectLst/>
                                  <a:latin typeface="Gotham"/>
                                  <a:ea typeface="MS Mincho" panose="02020609040205080304" pitchFamily="49" charset="-128"/>
                                  <a:cs typeface="Cordia New" panose="020B0304020202020204" pitchFamily="34" charset="-34"/>
                                </a:rPr>
                                <m:t>−</m:t>
                              </m:r>
                              <m:acc>
                                <m:accPr>
                                  <m:chr m:val="̅"/>
                                  <m:ctrlPr>
                                    <a:rPr lang="en-US" i="1">
                                      <a:effectLst/>
                                      <a:latin typeface="Cambria Math" panose="02040503050406030204" pitchFamily="18" charset="0"/>
                                      <a:ea typeface="MS Mincho" panose="02020609040205080304" pitchFamily="49" charset="-128"/>
                                      <a:cs typeface="Cordia New" panose="020B0304020202020204" pitchFamily="34" charset="-34"/>
                                    </a:rPr>
                                  </m:ctrlPr>
                                </m:accPr>
                                <m:e>
                                  <m:r>
                                    <m:rPr>
                                      <m:nor/>
                                    </m:rPr>
                                    <a:rPr lang="en-US">
                                      <a:effectLst/>
                                      <a:latin typeface="Gotham"/>
                                      <a:ea typeface="MS Mincho" panose="02020609040205080304" pitchFamily="49" charset="-128"/>
                                      <a:cs typeface="Cordia New" panose="020B0304020202020204" pitchFamily="34" charset="-34"/>
                                    </a:rPr>
                                    <m:t>y</m:t>
                                  </m:r>
                                </m:e>
                              </m:acc>
                              <m:r>
                                <m:rPr>
                                  <m:nor/>
                                </m:rPr>
                                <a:rPr lang="en-US">
                                  <a:effectLst/>
                                  <a:latin typeface="Gotham"/>
                                  <a:ea typeface="MS Mincho" panose="02020609040205080304" pitchFamily="49" charset="-128"/>
                                  <a:cs typeface="Cordia New" panose="020B0304020202020204" pitchFamily="34" charset="-34"/>
                                </a:rPr>
                                <m:t>)</m:t>
                              </m:r>
                            </m:e>
                          </m:nary>
                        </m:den>
                      </m:f>
                    </m:oMath>
                  </m:oMathPara>
                </a14:m>
                <a:endParaRPr lang="en-US" sz="1600">
                  <a:effectLst/>
                  <a:latin typeface="Gotham"/>
                  <a:ea typeface="MS Mincho" panose="02020609040205080304" pitchFamily="49" charset="-128"/>
                  <a:cs typeface="Cordia New" panose="020B0304020202020204" pitchFamily="34" charset="-34"/>
                </a:endParaRPr>
              </a:p>
            </p:txBody>
          </p:sp>
        </mc:Choice>
        <mc:Fallback xmlns="">
          <p:sp>
            <p:nvSpPr>
              <p:cNvPr id="9" name="TextBox 8">
                <a:extLst>
                  <a:ext uri="{FF2B5EF4-FFF2-40B4-BE49-F238E27FC236}">
                    <a16:creationId xmlns:a16="http://schemas.microsoft.com/office/drawing/2014/main" id="{7A247A87-8F18-195C-BB63-384345FC0D2C}"/>
                  </a:ext>
                </a:extLst>
              </p:cNvPr>
              <p:cNvSpPr txBox="1">
                <a:spLocks noRot="1" noChangeAspect="1" noMove="1" noResize="1" noEditPoints="1" noAdjustHandles="1" noChangeArrowheads="1" noChangeShapeType="1" noTextEdit="1"/>
              </p:cNvSpPr>
              <p:nvPr/>
            </p:nvSpPr>
            <p:spPr>
              <a:xfrm>
                <a:off x="3806343" y="1815139"/>
                <a:ext cx="1704173" cy="692818"/>
              </a:xfrm>
              <a:prstGeom prst="rect">
                <a:avLst/>
              </a:prstGeom>
              <a:blipFill>
                <a:blip r:embed="rId6"/>
                <a:stretch>
                  <a:fillRect/>
                </a:stretch>
              </a:blipFill>
            </p:spPr>
            <p:txBody>
              <a:bodyPr/>
              <a:lstStyle/>
              <a:p>
                <a:r>
                  <a:rPr lang="en-US">
                    <a:noFill/>
                  </a:rPr>
                  <a:t> </a:t>
                </a:r>
              </a:p>
            </p:txBody>
          </p:sp>
        </mc:Fallback>
      </mc:AlternateContent>
      <p:sp>
        <p:nvSpPr>
          <p:cNvPr id="15" name="Title 10">
            <a:extLst>
              <a:ext uri="{FF2B5EF4-FFF2-40B4-BE49-F238E27FC236}">
                <a16:creationId xmlns:a16="http://schemas.microsoft.com/office/drawing/2014/main" id="{30E8689F-D4F3-D0F3-09B9-432801218F81}"/>
              </a:ext>
            </a:extLst>
          </p:cNvPr>
          <p:cNvSpPr txBox="1">
            <a:spLocks/>
          </p:cNvSpPr>
          <p:nvPr/>
        </p:nvSpPr>
        <p:spPr>
          <a:xfrm>
            <a:off x="720000" y="354047"/>
            <a:ext cx="165744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
        <p:nvSpPr>
          <p:cNvPr id="10" name="Subtitle 5">
            <a:extLst>
              <a:ext uri="{FF2B5EF4-FFF2-40B4-BE49-F238E27FC236}">
                <a16:creationId xmlns:a16="http://schemas.microsoft.com/office/drawing/2014/main" id="{4DC18516-FD0F-FAE4-8344-7E6C5129EFBA}"/>
              </a:ext>
            </a:extLst>
          </p:cNvPr>
          <p:cNvSpPr txBox="1">
            <a:spLocks/>
          </p:cNvSpPr>
          <p:nvPr/>
        </p:nvSpPr>
        <p:spPr>
          <a:xfrm>
            <a:off x="3525997" y="2640891"/>
            <a:ext cx="2508852" cy="365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sz="1200" b="1">
                <a:solidFill>
                  <a:schemeClr val="tx1"/>
                </a:solidFill>
                <a:latin typeface="Gotham"/>
              </a:rPr>
              <a:t>Root Mean Square Error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397C1E-EB14-EE52-0A6C-1C0C28725D81}"/>
                  </a:ext>
                </a:extLst>
              </p:cNvPr>
              <p:cNvSpPr txBox="1"/>
              <p:nvPr/>
            </p:nvSpPr>
            <p:spPr>
              <a:xfrm>
                <a:off x="3404920" y="2932795"/>
                <a:ext cx="2877815" cy="876009"/>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m:rPr>
                          <m:nor/>
                        </m:rPr>
                        <a:rPr lang="en-US" b="0" i="0" smtClean="0">
                          <a:effectLst/>
                          <a:latin typeface="Gotham"/>
                          <a:ea typeface="MS Mincho" panose="02020609040205080304" pitchFamily="49" charset="-128"/>
                          <a:cs typeface="Cordia New" panose="020B0304020202020204" pitchFamily="34" charset="-34"/>
                        </a:rPr>
                        <m:t>RMS</m:t>
                      </m:r>
                      <m:r>
                        <m:rPr>
                          <m:nor/>
                        </m:rPr>
                        <a:rPr lang="en-US" i="0" smtClean="0">
                          <a:effectLst/>
                          <a:latin typeface="Gotham"/>
                          <a:ea typeface="MS Mincho" panose="02020609040205080304" pitchFamily="49" charset="-128"/>
                          <a:cs typeface="Cordia New" panose="020B0304020202020204" pitchFamily="34" charset="-34"/>
                        </a:rPr>
                        <m:t>E</m:t>
                      </m:r>
                      <m:r>
                        <m:rPr>
                          <m:nor/>
                        </m:rPr>
                        <a:rPr lang="en-US" b="0" i="0" smtClean="0">
                          <a:effectLst/>
                          <a:latin typeface="Gotham"/>
                          <a:ea typeface="MS Mincho" panose="02020609040205080304" pitchFamily="49" charset="-128"/>
                          <a:cs typeface="Cordia New" panose="020B0304020202020204" pitchFamily="34" charset="-34"/>
                        </a:rPr>
                        <m:t> </m:t>
                      </m:r>
                      <m:r>
                        <m:rPr>
                          <m:nor/>
                        </m:rPr>
                        <a:rPr lang="en-US" i="0" smtClean="0">
                          <a:effectLst/>
                          <a:latin typeface="Gotham"/>
                          <a:ea typeface="MS Mincho" panose="02020609040205080304" pitchFamily="49" charset="-128"/>
                          <a:cs typeface="Cordia New" panose="020B0304020202020204" pitchFamily="34" charset="-34"/>
                        </a:rPr>
                        <m:t>=</m:t>
                      </m:r>
                      <m:rad>
                        <m:radPr>
                          <m:degHide m:val="on"/>
                          <m:ctrlPr>
                            <a:rPr lang="en-US" i="1" smtClean="0">
                              <a:effectLst/>
                              <a:latin typeface="Cambria Math" panose="02040503050406030204" pitchFamily="18" charset="0"/>
                              <a:ea typeface="MS Mincho" panose="02020609040205080304" pitchFamily="49" charset="-128"/>
                              <a:cs typeface="Cordia New" panose="020B0304020202020204" pitchFamily="34" charset="-34"/>
                            </a:rPr>
                          </m:ctrlPr>
                        </m:radPr>
                        <m:deg/>
                        <m:e>
                          <m:f>
                            <m:fPr>
                              <m:ctrlPr>
                                <a:rPr lang="en-US" i="1" smtClean="0">
                                  <a:effectLst/>
                                  <a:latin typeface="Cambria Math" panose="02040503050406030204" pitchFamily="18" charset="0"/>
                                  <a:ea typeface="MS Mincho" panose="02020609040205080304" pitchFamily="49" charset="-128"/>
                                  <a:cs typeface="Cordia New" panose="020B0304020202020204" pitchFamily="34" charset="-34"/>
                                </a:rPr>
                              </m:ctrlPr>
                            </m:fPr>
                            <m:num>
                              <m:nary>
                                <m:naryPr>
                                  <m:chr m:val="∑"/>
                                  <m:subHide m:val="on"/>
                                  <m:supHide m:val="on"/>
                                  <m:ctrlPr>
                                    <a:rPr lang="en-US" i="1" smtClean="0">
                                      <a:effectLst/>
                                      <a:latin typeface="Cambria Math" panose="02040503050406030204" pitchFamily="18" charset="0"/>
                                      <a:ea typeface="MS Mincho" panose="02020609040205080304" pitchFamily="49" charset="-128"/>
                                      <a:cs typeface="Cordia New" panose="020B0304020202020204" pitchFamily="34" charset="-34"/>
                                    </a:rPr>
                                  </m:ctrlPr>
                                </m:naryPr>
                                <m:sub/>
                                <m:sup/>
                                <m:e>
                                  <m:sSup>
                                    <m:sSupPr>
                                      <m:ctrlPr>
                                        <a:rPr lang="en-US" b="0" i="1" smtClean="0">
                                          <a:effectLst/>
                                          <a:latin typeface="Cambria Math" panose="02040503050406030204" pitchFamily="18" charset="0"/>
                                          <a:ea typeface="MS Mincho" panose="02020609040205080304" pitchFamily="49" charset="-128"/>
                                          <a:cs typeface="Cordia New" panose="020B0304020202020204" pitchFamily="34" charset="-34"/>
                                        </a:rPr>
                                      </m:ctrlPr>
                                    </m:sSupPr>
                                    <m:e>
                                      <m:d>
                                        <m:dPr>
                                          <m:ctrlPr>
                                            <a:rPr lang="en-US" b="0" i="1" smtClean="0">
                                              <a:effectLst/>
                                              <a:latin typeface="Cambria Math" panose="02040503050406030204" pitchFamily="18" charset="0"/>
                                              <a:ea typeface="MS Mincho" panose="02020609040205080304" pitchFamily="49" charset="-128"/>
                                              <a:cs typeface="Cordia New" panose="020B0304020202020204" pitchFamily="34" charset="-34"/>
                                            </a:rPr>
                                          </m:ctrlPr>
                                        </m:dPr>
                                        <m:e>
                                          <m:sSub>
                                            <m:sSubPr>
                                              <m:ctrlPr>
                                                <a:rPr lang="en-US" b="0" i="1" smtClean="0">
                                                  <a:effectLst/>
                                                  <a:latin typeface="Cambria Math" panose="02040503050406030204" pitchFamily="18" charset="0"/>
                                                  <a:ea typeface="MS Mincho" panose="02020609040205080304" pitchFamily="49" charset="-128"/>
                                                  <a:cs typeface="Cordia New" panose="020B0304020202020204" pitchFamily="34" charset="-34"/>
                                                </a:rPr>
                                              </m:ctrlPr>
                                            </m:sSubPr>
                                            <m:e>
                                              <m:r>
                                                <a:rPr lang="en-US" b="0" i="1" smtClean="0">
                                                  <a:effectLst/>
                                                  <a:latin typeface="Cambria Math" panose="02040503050406030204" pitchFamily="18" charset="0"/>
                                                  <a:ea typeface="MS Mincho" panose="02020609040205080304" pitchFamily="49" charset="-128"/>
                                                  <a:cs typeface="Cordia New" panose="020B0304020202020204" pitchFamily="34" charset="-34"/>
                                                </a:rPr>
                                                <m:t>𝑦</m:t>
                                              </m:r>
                                            </m:e>
                                            <m:sub>
                                              <m:r>
                                                <a:rPr lang="en-US" b="0" i="1" smtClean="0">
                                                  <a:effectLst/>
                                                  <a:latin typeface="Cambria Math" panose="02040503050406030204" pitchFamily="18" charset="0"/>
                                                  <a:ea typeface="MS Mincho" panose="02020609040205080304" pitchFamily="49" charset="-128"/>
                                                  <a:cs typeface="Cordia New" panose="020B0304020202020204" pitchFamily="34" charset="-34"/>
                                                </a:rPr>
                                                <m:t>𝑖</m:t>
                                              </m:r>
                                            </m:sub>
                                          </m:sSub>
                                          <m:r>
                                            <a:rPr lang="en-US" b="0" i="1" smtClean="0">
                                              <a:effectLst/>
                                              <a:latin typeface="Cambria Math" panose="02040503050406030204" pitchFamily="18" charset="0"/>
                                              <a:ea typeface="MS Mincho" panose="02020609040205080304" pitchFamily="49" charset="-128"/>
                                              <a:cs typeface="Cordia New" panose="020B0304020202020204" pitchFamily="34" charset="-34"/>
                                            </a:rPr>
                                            <m:t>−</m:t>
                                          </m:r>
                                          <m:acc>
                                            <m:accPr>
                                              <m:chr m:val="̂"/>
                                              <m:ctrlPr>
                                                <a:rPr lang="en-US" b="0" i="1" smtClean="0">
                                                  <a:effectLst/>
                                                  <a:latin typeface="Cambria Math" panose="02040503050406030204" pitchFamily="18" charset="0"/>
                                                  <a:ea typeface="MS Mincho" panose="02020609040205080304" pitchFamily="49" charset="-128"/>
                                                  <a:cs typeface="Cordia New" panose="020B0304020202020204" pitchFamily="34" charset="-34"/>
                                                </a:rPr>
                                              </m:ctrlPr>
                                            </m:accPr>
                                            <m:e>
                                              <m:sSub>
                                                <m:sSubPr>
                                                  <m:ctrlPr>
                                                    <a:rPr lang="en-US" b="0" i="1" smtClean="0">
                                                      <a:effectLst/>
                                                      <a:latin typeface="Cambria Math" panose="02040503050406030204" pitchFamily="18" charset="0"/>
                                                      <a:ea typeface="MS Mincho" panose="02020609040205080304" pitchFamily="49" charset="-128"/>
                                                      <a:cs typeface="Cordia New" panose="020B0304020202020204" pitchFamily="34" charset="-34"/>
                                                    </a:rPr>
                                                  </m:ctrlPr>
                                                </m:sSubPr>
                                                <m:e>
                                                  <m:r>
                                                    <a:rPr lang="en-US" b="0" i="1" smtClean="0">
                                                      <a:effectLst/>
                                                      <a:latin typeface="Cambria Math" panose="02040503050406030204" pitchFamily="18" charset="0"/>
                                                      <a:ea typeface="MS Mincho" panose="02020609040205080304" pitchFamily="49" charset="-128"/>
                                                      <a:cs typeface="Cordia New" panose="020B0304020202020204" pitchFamily="34" charset="-34"/>
                                                    </a:rPr>
                                                    <m:t>𝑦</m:t>
                                                  </m:r>
                                                </m:e>
                                                <m:sub>
                                                  <m:r>
                                                    <a:rPr lang="en-US" b="0" i="1" smtClean="0">
                                                      <a:effectLst/>
                                                      <a:latin typeface="Cambria Math" panose="02040503050406030204" pitchFamily="18" charset="0"/>
                                                      <a:ea typeface="MS Mincho" panose="02020609040205080304" pitchFamily="49" charset="-128"/>
                                                      <a:cs typeface="Cordia New" panose="020B0304020202020204" pitchFamily="34" charset="-34"/>
                                                    </a:rPr>
                                                    <m:t>𝑖</m:t>
                                                  </m:r>
                                                </m:sub>
                                              </m:sSub>
                                            </m:e>
                                          </m:acc>
                                        </m:e>
                                      </m:d>
                                    </m:e>
                                    <m:sup>
                                      <m:r>
                                        <a:rPr lang="en-US" b="0" i="1" smtClean="0">
                                          <a:effectLst/>
                                          <a:latin typeface="Cambria Math" panose="02040503050406030204" pitchFamily="18" charset="0"/>
                                          <a:ea typeface="MS Mincho" panose="02020609040205080304" pitchFamily="49" charset="-128"/>
                                          <a:cs typeface="Cordia New" panose="020B0304020202020204" pitchFamily="34" charset="-34"/>
                                        </a:rPr>
                                        <m:t>2</m:t>
                                      </m:r>
                                    </m:sup>
                                  </m:sSup>
                                </m:e>
                              </m:nary>
                            </m:num>
                            <m:den>
                              <m:r>
                                <a:rPr lang="en-US" b="0" i="1" smtClean="0">
                                  <a:effectLst/>
                                  <a:latin typeface="Cambria Math" panose="02040503050406030204" pitchFamily="18" charset="0"/>
                                  <a:ea typeface="MS Mincho" panose="02020609040205080304" pitchFamily="49" charset="-128"/>
                                  <a:cs typeface="Cordia New" panose="020B0304020202020204" pitchFamily="34" charset="-34"/>
                                </a:rPr>
                                <m:t>𝑁</m:t>
                              </m:r>
                            </m:den>
                          </m:f>
                        </m:e>
                      </m:rad>
                    </m:oMath>
                  </m:oMathPara>
                </a14:m>
                <a:endParaRPr lang="en-US" sz="1600">
                  <a:effectLst/>
                  <a:latin typeface="Gotham"/>
                  <a:ea typeface="MS Mincho" panose="02020609040205080304" pitchFamily="49" charset="-128"/>
                  <a:cs typeface="Cordia New" panose="020B0304020202020204" pitchFamily="34" charset="-34"/>
                </a:endParaRPr>
              </a:p>
            </p:txBody>
          </p:sp>
        </mc:Choice>
        <mc:Fallback xmlns="">
          <p:sp>
            <p:nvSpPr>
              <p:cNvPr id="14" name="TextBox 13">
                <a:extLst>
                  <a:ext uri="{FF2B5EF4-FFF2-40B4-BE49-F238E27FC236}">
                    <a16:creationId xmlns:a16="http://schemas.microsoft.com/office/drawing/2014/main" id="{81397C1E-EB14-EE52-0A6C-1C0C28725D81}"/>
                  </a:ext>
                </a:extLst>
              </p:cNvPr>
              <p:cNvSpPr txBox="1">
                <a:spLocks noRot="1" noChangeAspect="1" noMove="1" noResize="1" noEditPoints="1" noAdjustHandles="1" noChangeArrowheads="1" noChangeShapeType="1" noTextEdit="1"/>
              </p:cNvSpPr>
              <p:nvPr/>
            </p:nvSpPr>
            <p:spPr>
              <a:xfrm>
                <a:off x="3404920" y="2932795"/>
                <a:ext cx="2877815" cy="87600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87361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5">
            <a:extLst>
              <a:ext uri="{FF2B5EF4-FFF2-40B4-BE49-F238E27FC236}">
                <a16:creationId xmlns:a16="http://schemas.microsoft.com/office/drawing/2014/main" id="{BAA561B5-9B69-DABB-ABC6-84BACF301A2F}"/>
              </a:ext>
            </a:extLst>
          </p:cNvPr>
          <p:cNvSpPr txBox="1">
            <a:spLocks/>
          </p:cNvSpPr>
          <p:nvPr/>
        </p:nvSpPr>
        <p:spPr>
          <a:xfrm>
            <a:off x="1125806" y="1604020"/>
            <a:ext cx="2771325" cy="42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a:t>Ridge</a:t>
            </a:r>
          </a:p>
        </p:txBody>
      </p:sp>
      <p:pic>
        <p:nvPicPr>
          <p:cNvPr id="13" name="Picture 12">
            <a:extLst>
              <a:ext uri="{FF2B5EF4-FFF2-40B4-BE49-F238E27FC236}">
                <a16:creationId xmlns:a16="http://schemas.microsoft.com/office/drawing/2014/main" id="{F4C23ED4-275A-5A07-5782-EBBDDDA98D51}"/>
              </a:ext>
            </a:extLst>
          </p:cNvPr>
          <p:cNvPicPr>
            <a:picLocks noChangeAspect="1"/>
          </p:cNvPicPr>
          <p:nvPr/>
        </p:nvPicPr>
        <p:blipFill>
          <a:blip r:embed="rId3"/>
          <a:stretch>
            <a:fillRect/>
          </a:stretch>
        </p:blipFill>
        <p:spPr>
          <a:xfrm>
            <a:off x="843849" y="2107401"/>
            <a:ext cx="3618168" cy="2431409"/>
          </a:xfrm>
          <a:prstGeom prst="rect">
            <a:avLst/>
          </a:prstGeom>
        </p:spPr>
      </p:pic>
      <p:sp>
        <p:nvSpPr>
          <p:cNvPr id="6" name="Slide Number Placeholder 5">
            <a:extLst>
              <a:ext uri="{FF2B5EF4-FFF2-40B4-BE49-F238E27FC236}">
                <a16:creationId xmlns:a16="http://schemas.microsoft.com/office/drawing/2014/main" id="{25B30119-D3AC-D8BF-ECE4-87C666CF1317}"/>
              </a:ext>
            </a:extLst>
          </p:cNvPr>
          <p:cNvSpPr>
            <a:spLocks noGrp="1"/>
          </p:cNvSpPr>
          <p:nvPr>
            <p:ph type="sldNum" sz="quarter" idx="10"/>
          </p:nvPr>
        </p:nvSpPr>
        <p:spPr/>
        <p:txBody>
          <a:bodyPr/>
          <a:lstStyle/>
          <a:p>
            <a:fld id="{E8495C6F-F2B9-460A-BCD3-4531F8558E37}" type="slidenum">
              <a:rPr lang="en-US" smtClean="0"/>
              <a:pPr/>
              <a:t>35</a:t>
            </a:fld>
            <a:endParaRPr lang="en-US"/>
          </a:p>
        </p:txBody>
      </p:sp>
      <p:sp>
        <p:nvSpPr>
          <p:cNvPr id="12" name="Rectangle 11">
            <a:extLst>
              <a:ext uri="{FF2B5EF4-FFF2-40B4-BE49-F238E27FC236}">
                <a16:creationId xmlns:a16="http://schemas.microsoft.com/office/drawing/2014/main" id="{BCDDB721-61CF-D04C-B5F9-5D940B22051A}"/>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0">
            <a:extLst>
              <a:ext uri="{FF2B5EF4-FFF2-40B4-BE49-F238E27FC236}">
                <a16:creationId xmlns:a16="http://schemas.microsoft.com/office/drawing/2014/main" id="{CEC1D097-769C-30B8-403E-8F9E5EC57008}"/>
              </a:ext>
            </a:extLst>
          </p:cNvPr>
          <p:cNvSpPr txBox="1">
            <a:spLocks/>
          </p:cNvSpPr>
          <p:nvPr/>
        </p:nvSpPr>
        <p:spPr>
          <a:xfrm>
            <a:off x="720000" y="549779"/>
            <a:ext cx="6074938"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Machine Learning Algorithms</a:t>
            </a:r>
          </a:p>
        </p:txBody>
      </p:sp>
      <p:sp>
        <p:nvSpPr>
          <p:cNvPr id="17" name="Subtitle 5">
            <a:extLst>
              <a:ext uri="{FF2B5EF4-FFF2-40B4-BE49-F238E27FC236}">
                <a16:creationId xmlns:a16="http://schemas.microsoft.com/office/drawing/2014/main" id="{CCD5B255-5EB3-9323-4686-978895C6E449}"/>
              </a:ext>
            </a:extLst>
          </p:cNvPr>
          <p:cNvSpPr txBox="1">
            <a:spLocks/>
          </p:cNvSpPr>
          <p:nvPr/>
        </p:nvSpPr>
        <p:spPr>
          <a:xfrm>
            <a:off x="4856477" y="1563256"/>
            <a:ext cx="2771325" cy="42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a:t>Random Forest, RF</a:t>
            </a:r>
          </a:p>
        </p:txBody>
      </p:sp>
      <p:pic>
        <p:nvPicPr>
          <p:cNvPr id="18" name="Picture 2" descr="Interview Questions for Random Forest | by The Data Beast | Medium">
            <a:extLst>
              <a:ext uri="{FF2B5EF4-FFF2-40B4-BE49-F238E27FC236}">
                <a16:creationId xmlns:a16="http://schemas.microsoft.com/office/drawing/2014/main" id="{0A6649CA-BCFB-064B-5296-339667CFD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218" y="2107401"/>
            <a:ext cx="3097845" cy="2098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0">
            <a:extLst>
              <a:ext uri="{FF2B5EF4-FFF2-40B4-BE49-F238E27FC236}">
                <a16:creationId xmlns:a16="http://schemas.microsoft.com/office/drawing/2014/main" id="{073F9A98-47CB-FA23-5A4E-049682956E49}"/>
              </a:ext>
            </a:extLst>
          </p:cNvPr>
          <p:cNvSpPr txBox="1">
            <a:spLocks/>
          </p:cNvSpPr>
          <p:nvPr/>
        </p:nvSpPr>
        <p:spPr>
          <a:xfrm>
            <a:off x="720000" y="354047"/>
            <a:ext cx="2913746"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Tree>
    <p:extLst>
      <p:ext uri="{BB962C8B-B14F-4D97-AF65-F5344CB8AC3E}">
        <p14:creationId xmlns:p14="http://schemas.microsoft.com/office/powerpoint/2010/main" val="1593407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5">
            <a:extLst>
              <a:ext uri="{FF2B5EF4-FFF2-40B4-BE49-F238E27FC236}">
                <a16:creationId xmlns:a16="http://schemas.microsoft.com/office/drawing/2014/main" id="{BAA561B5-9B69-DABB-ABC6-84BACF301A2F}"/>
              </a:ext>
            </a:extLst>
          </p:cNvPr>
          <p:cNvSpPr txBox="1">
            <a:spLocks/>
          </p:cNvSpPr>
          <p:nvPr/>
        </p:nvSpPr>
        <p:spPr>
          <a:xfrm>
            <a:off x="720000" y="1576290"/>
            <a:ext cx="4054474" cy="42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a:t>XGBoost (Extreme Gradient Boosting), XGB</a:t>
            </a:r>
          </a:p>
        </p:txBody>
      </p:sp>
      <p:pic>
        <p:nvPicPr>
          <p:cNvPr id="1026" name="Picture 2">
            <a:extLst>
              <a:ext uri="{FF2B5EF4-FFF2-40B4-BE49-F238E27FC236}">
                <a16:creationId xmlns:a16="http://schemas.microsoft.com/office/drawing/2014/main" id="{54E2195A-3B1F-1EAC-F7B4-64644F984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137" y="2069736"/>
            <a:ext cx="3592286" cy="227885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E783059-2FFE-ECA6-C5FB-1B2FBF2CBF01}"/>
              </a:ext>
            </a:extLst>
          </p:cNvPr>
          <p:cNvSpPr>
            <a:spLocks noGrp="1"/>
          </p:cNvSpPr>
          <p:nvPr>
            <p:ph type="sldNum" sz="quarter" idx="10"/>
          </p:nvPr>
        </p:nvSpPr>
        <p:spPr/>
        <p:txBody>
          <a:bodyPr/>
          <a:lstStyle/>
          <a:p>
            <a:fld id="{E8495C6F-F2B9-460A-BCD3-4531F8558E37}" type="slidenum">
              <a:rPr lang="en-US" smtClean="0"/>
              <a:pPr/>
              <a:t>36</a:t>
            </a:fld>
            <a:endParaRPr lang="en-US"/>
          </a:p>
        </p:txBody>
      </p:sp>
      <p:sp>
        <p:nvSpPr>
          <p:cNvPr id="3" name="Subtitle 5">
            <a:extLst>
              <a:ext uri="{FF2B5EF4-FFF2-40B4-BE49-F238E27FC236}">
                <a16:creationId xmlns:a16="http://schemas.microsoft.com/office/drawing/2014/main" id="{C397EAF2-A2BD-4FE0-D596-DE789805311C}"/>
              </a:ext>
            </a:extLst>
          </p:cNvPr>
          <p:cNvSpPr txBox="1">
            <a:spLocks/>
          </p:cNvSpPr>
          <p:nvPr/>
        </p:nvSpPr>
        <p:spPr>
          <a:xfrm>
            <a:off x="5474212" y="1576290"/>
            <a:ext cx="2771325" cy="42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a:t>K-Nearest Neighbor, KNN</a:t>
            </a:r>
          </a:p>
        </p:txBody>
      </p:sp>
      <p:pic>
        <p:nvPicPr>
          <p:cNvPr id="5" name="Picture 2" descr="Guide to the K-Nearest Neighbors Algorithm in Python and Scikit-Learn">
            <a:extLst>
              <a:ext uri="{FF2B5EF4-FFF2-40B4-BE49-F238E27FC236}">
                <a16:creationId xmlns:a16="http://schemas.microsoft.com/office/drawing/2014/main" id="{4C319251-CACB-441C-A506-AEFCAF538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b="28329"/>
          <a:stretch/>
        </p:blipFill>
        <p:spPr bwMode="auto">
          <a:xfrm>
            <a:off x="5135058" y="2002890"/>
            <a:ext cx="3213722" cy="250246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3CC366E-DD3D-CCCF-B6E9-300CE6AC4B4A}"/>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0">
            <a:extLst>
              <a:ext uri="{FF2B5EF4-FFF2-40B4-BE49-F238E27FC236}">
                <a16:creationId xmlns:a16="http://schemas.microsoft.com/office/drawing/2014/main" id="{612EAC89-4610-FF50-3F7C-567DCF8C9A05}"/>
              </a:ext>
            </a:extLst>
          </p:cNvPr>
          <p:cNvSpPr txBox="1">
            <a:spLocks/>
          </p:cNvSpPr>
          <p:nvPr/>
        </p:nvSpPr>
        <p:spPr>
          <a:xfrm>
            <a:off x="720000" y="549779"/>
            <a:ext cx="6074938"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Machine Learning Algorithms</a:t>
            </a:r>
          </a:p>
        </p:txBody>
      </p:sp>
      <p:sp>
        <p:nvSpPr>
          <p:cNvPr id="6" name="Title 10">
            <a:extLst>
              <a:ext uri="{FF2B5EF4-FFF2-40B4-BE49-F238E27FC236}">
                <a16:creationId xmlns:a16="http://schemas.microsoft.com/office/drawing/2014/main" id="{66632C9A-E658-866A-0672-9040F0F04870}"/>
              </a:ext>
            </a:extLst>
          </p:cNvPr>
          <p:cNvSpPr txBox="1">
            <a:spLocks/>
          </p:cNvSpPr>
          <p:nvPr/>
        </p:nvSpPr>
        <p:spPr>
          <a:xfrm>
            <a:off x="720000" y="354047"/>
            <a:ext cx="2842184"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Tree>
    <p:extLst>
      <p:ext uri="{BB962C8B-B14F-4D97-AF65-F5344CB8AC3E}">
        <p14:creationId xmlns:p14="http://schemas.microsoft.com/office/powerpoint/2010/main" val="756832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783059-2FFE-ECA6-C5FB-1B2FBF2CBF01}"/>
              </a:ext>
            </a:extLst>
          </p:cNvPr>
          <p:cNvSpPr>
            <a:spLocks noGrp="1"/>
          </p:cNvSpPr>
          <p:nvPr>
            <p:ph type="sldNum" sz="quarter" idx="10"/>
          </p:nvPr>
        </p:nvSpPr>
        <p:spPr/>
        <p:txBody>
          <a:bodyPr/>
          <a:lstStyle/>
          <a:p>
            <a:fld id="{E8495C6F-F2B9-460A-BCD3-4531F8558E37}" type="slidenum">
              <a:rPr lang="en-US" smtClean="0"/>
              <a:pPr/>
              <a:t>37</a:t>
            </a:fld>
            <a:endParaRPr lang="en-US"/>
          </a:p>
        </p:txBody>
      </p:sp>
      <p:sp>
        <p:nvSpPr>
          <p:cNvPr id="3" name="Subtitle 5">
            <a:extLst>
              <a:ext uri="{FF2B5EF4-FFF2-40B4-BE49-F238E27FC236}">
                <a16:creationId xmlns:a16="http://schemas.microsoft.com/office/drawing/2014/main" id="{C397EAF2-A2BD-4FE0-D596-DE789805311C}"/>
              </a:ext>
            </a:extLst>
          </p:cNvPr>
          <p:cNvSpPr txBox="1">
            <a:spLocks/>
          </p:cNvSpPr>
          <p:nvPr/>
        </p:nvSpPr>
        <p:spPr>
          <a:xfrm>
            <a:off x="2667588" y="1576290"/>
            <a:ext cx="3808823" cy="42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algn="ctr"/>
            <a:r>
              <a:rPr lang="en-US"/>
              <a:t>Deep Learning (Neural Network), DL</a:t>
            </a:r>
          </a:p>
        </p:txBody>
      </p:sp>
      <p:sp>
        <p:nvSpPr>
          <p:cNvPr id="15" name="Rectangle 14">
            <a:extLst>
              <a:ext uri="{FF2B5EF4-FFF2-40B4-BE49-F238E27FC236}">
                <a16:creationId xmlns:a16="http://schemas.microsoft.com/office/drawing/2014/main" id="{D3CC366E-DD3D-CCCF-B6E9-300CE6AC4B4A}"/>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0">
            <a:extLst>
              <a:ext uri="{FF2B5EF4-FFF2-40B4-BE49-F238E27FC236}">
                <a16:creationId xmlns:a16="http://schemas.microsoft.com/office/drawing/2014/main" id="{612EAC89-4610-FF50-3F7C-567DCF8C9A05}"/>
              </a:ext>
            </a:extLst>
          </p:cNvPr>
          <p:cNvSpPr txBox="1">
            <a:spLocks/>
          </p:cNvSpPr>
          <p:nvPr/>
        </p:nvSpPr>
        <p:spPr>
          <a:xfrm>
            <a:off x="720000" y="549779"/>
            <a:ext cx="6074938"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Machine Learning Algorithms</a:t>
            </a:r>
          </a:p>
        </p:txBody>
      </p:sp>
      <p:sp>
        <p:nvSpPr>
          <p:cNvPr id="6" name="Title 10">
            <a:extLst>
              <a:ext uri="{FF2B5EF4-FFF2-40B4-BE49-F238E27FC236}">
                <a16:creationId xmlns:a16="http://schemas.microsoft.com/office/drawing/2014/main" id="{66632C9A-E658-866A-0672-9040F0F04870}"/>
              </a:ext>
            </a:extLst>
          </p:cNvPr>
          <p:cNvSpPr txBox="1">
            <a:spLocks/>
          </p:cNvSpPr>
          <p:nvPr/>
        </p:nvSpPr>
        <p:spPr>
          <a:xfrm>
            <a:off x="720000" y="354047"/>
            <a:ext cx="2842184"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pic>
        <p:nvPicPr>
          <p:cNvPr id="7" name="Picture 6" descr="A diagram of a neural network&#10;&#10;Description automatically generated">
            <a:extLst>
              <a:ext uri="{FF2B5EF4-FFF2-40B4-BE49-F238E27FC236}">
                <a16:creationId xmlns:a16="http://schemas.microsoft.com/office/drawing/2014/main" id="{72C51D15-3796-7EFD-D583-A2BE641EB13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668" y="2174147"/>
            <a:ext cx="4429488" cy="2236489"/>
          </a:xfrm>
          <a:prstGeom prst="rect">
            <a:avLst/>
          </a:prstGeom>
          <a:noFill/>
          <a:ln>
            <a:noFill/>
          </a:ln>
        </p:spPr>
      </p:pic>
    </p:spTree>
    <p:extLst>
      <p:ext uri="{BB962C8B-B14F-4D97-AF65-F5344CB8AC3E}">
        <p14:creationId xmlns:p14="http://schemas.microsoft.com/office/powerpoint/2010/main" val="831267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707A59F-D919-8499-CB4E-96F0E7289F0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BF4BDA-1D7F-F4B2-DA39-538D2C85FD99}"/>
              </a:ext>
            </a:extLst>
          </p:cNvPr>
          <p:cNvSpPr>
            <a:spLocks noGrp="1"/>
          </p:cNvSpPr>
          <p:nvPr>
            <p:ph type="sldNum" sz="quarter" idx="10"/>
          </p:nvPr>
        </p:nvSpPr>
        <p:spPr/>
        <p:txBody>
          <a:bodyPr/>
          <a:lstStyle/>
          <a:p>
            <a:fld id="{E8495C6F-F2B9-460A-BCD3-4531F8558E37}" type="slidenum">
              <a:rPr lang="en-US" smtClean="0"/>
              <a:pPr/>
              <a:t>38</a:t>
            </a:fld>
            <a:endParaRPr lang="en-US"/>
          </a:p>
        </p:txBody>
      </p:sp>
      <p:sp>
        <p:nvSpPr>
          <p:cNvPr id="13" name="Rectangle 12">
            <a:extLst>
              <a:ext uri="{FF2B5EF4-FFF2-40B4-BE49-F238E27FC236}">
                <a16:creationId xmlns:a16="http://schemas.microsoft.com/office/drawing/2014/main" id="{4B80DB7F-C5B3-43A5-CB73-DAD67F14C4CB}"/>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0DD33275-C980-7E9B-9779-C0CA09DD589D}"/>
              </a:ext>
            </a:extLst>
          </p:cNvPr>
          <p:cNvSpPr txBox="1">
            <a:spLocks/>
          </p:cNvSpPr>
          <p:nvPr/>
        </p:nvSpPr>
        <p:spPr>
          <a:xfrm>
            <a:off x="719999" y="549779"/>
            <a:ext cx="695443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pPr marL="0" marR="0" lvl="0" indent="0" defTabSz="914400" rtl="0" eaLnBrk="1" fontAlgn="auto" latinLnBrk="1" hangingPunct="1">
              <a:lnSpc>
                <a:spcPct val="100000"/>
              </a:lnSpc>
              <a:spcBef>
                <a:spcPts val="0"/>
              </a:spcBef>
              <a:spcAft>
                <a:spcPts val="0"/>
              </a:spcAft>
              <a:buClrTx/>
              <a:buSzTx/>
              <a:buFontTx/>
              <a:buNone/>
              <a:tabLst/>
              <a:defRPr/>
            </a:pPr>
            <a:r>
              <a:rPr lang="en-US" sz="3600" b="1">
                <a:solidFill>
                  <a:schemeClr val="tx1"/>
                </a:solidFill>
                <a:latin typeface="Gotham"/>
              </a:rPr>
              <a:t>Graph Neural Network (GNN)</a:t>
            </a:r>
            <a:endParaRPr lang="en-US" sz="3600" b="1">
              <a:ln>
                <a:noFill/>
              </a:ln>
              <a:solidFill>
                <a:schemeClr val="tx1"/>
              </a:solidFill>
              <a:latin typeface="Gotham"/>
            </a:endParaRPr>
          </a:p>
        </p:txBody>
      </p:sp>
      <p:sp>
        <p:nvSpPr>
          <p:cNvPr id="15" name="Title 10">
            <a:extLst>
              <a:ext uri="{FF2B5EF4-FFF2-40B4-BE49-F238E27FC236}">
                <a16:creationId xmlns:a16="http://schemas.microsoft.com/office/drawing/2014/main" id="{85AE156C-1864-3342-5B1F-DCB9FEC21745}"/>
              </a:ext>
            </a:extLst>
          </p:cNvPr>
          <p:cNvSpPr txBox="1">
            <a:spLocks/>
          </p:cNvSpPr>
          <p:nvPr/>
        </p:nvSpPr>
        <p:spPr>
          <a:xfrm>
            <a:off x="719999" y="354047"/>
            <a:ext cx="256531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sp>
        <p:nvSpPr>
          <p:cNvPr id="5" name="Subtitle 3">
            <a:extLst>
              <a:ext uri="{FF2B5EF4-FFF2-40B4-BE49-F238E27FC236}">
                <a16:creationId xmlns:a16="http://schemas.microsoft.com/office/drawing/2014/main" id="{D168A233-3697-9193-FBEA-00F7A8F8D205}"/>
              </a:ext>
            </a:extLst>
          </p:cNvPr>
          <p:cNvSpPr txBox="1">
            <a:spLocks/>
          </p:cNvSpPr>
          <p:nvPr/>
        </p:nvSpPr>
        <p:spPr>
          <a:xfrm>
            <a:off x="18540" y="4395502"/>
            <a:ext cx="8357347" cy="4943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8738"/>
            <a:r>
              <a:rPr lang="en-US" sz="900">
                <a:solidFill>
                  <a:schemeClr val="tx1"/>
                </a:solidFill>
                <a:latin typeface="Gotham"/>
              </a:rPr>
              <a:t>Ref [1] : </a:t>
            </a:r>
            <a:r>
              <a:rPr lang="en-US" sz="900" kern="0" err="1">
                <a:solidFill>
                  <a:schemeClr val="tx1"/>
                </a:solidFill>
                <a:effectLst/>
                <a:latin typeface="Gotham"/>
                <a:ea typeface="Times New Roman" panose="02020603050405020304" pitchFamily="18" charset="0"/>
              </a:rPr>
              <a:t>Featurizers</a:t>
            </a:r>
            <a:r>
              <a:rPr lang="en-US" sz="900" kern="0">
                <a:solidFill>
                  <a:schemeClr val="tx1"/>
                </a:solidFill>
                <a:effectLst/>
                <a:latin typeface="Gotham"/>
                <a:ea typeface="Times New Roman" panose="02020603050405020304" pitchFamily="18" charset="0"/>
              </a:rPr>
              <a:t> — </a:t>
            </a:r>
            <a:r>
              <a:rPr lang="en-US" sz="900" kern="0" err="1">
                <a:solidFill>
                  <a:schemeClr val="tx1"/>
                </a:solidFill>
                <a:effectLst/>
                <a:latin typeface="Gotham"/>
                <a:ea typeface="Times New Roman" panose="02020603050405020304" pitchFamily="18" charset="0"/>
              </a:rPr>
              <a:t>deepchem</a:t>
            </a:r>
            <a:r>
              <a:rPr lang="en-US" sz="900" kern="0">
                <a:solidFill>
                  <a:schemeClr val="tx1"/>
                </a:solidFill>
                <a:effectLst/>
                <a:latin typeface="Gotham"/>
                <a:ea typeface="Times New Roman" panose="02020603050405020304" pitchFamily="18" charset="0"/>
              </a:rPr>
              <a:t> 2.7.2.dev documentation, https://deepchem.readthedocs.io/en/latest/api_reference/featurizers.html</a:t>
            </a:r>
            <a:endParaRPr lang="en-US" sz="900">
              <a:solidFill>
                <a:schemeClr val="tx1"/>
              </a:solidFill>
              <a:latin typeface="Gotham"/>
            </a:endParaRPr>
          </a:p>
          <a:p>
            <a:pPr marL="58738"/>
            <a:r>
              <a:rPr lang="en-US" sz="900">
                <a:solidFill>
                  <a:schemeClr val="tx1"/>
                </a:solidFill>
                <a:latin typeface="Gotham"/>
              </a:rPr>
              <a:t>Ref [2] :  </a:t>
            </a:r>
            <a:r>
              <a:rPr lang="en-US" sz="900" err="1">
                <a:solidFill>
                  <a:schemeClr val="tx1"/>
                </a:solidFill>
                <a:latin typeface="Gotham"/>
              </a:rPr>
              <a:t>DeepChem</a:t>
            </a:r>
            <a:r>
              <a:rPr lang="en-US" sz="900">
                <a:solidFill>
                  <a:schemeClr val="tx1"/>
                </a:solidFill>
                <a:latin typeface="Gotham"/>
              </a:rPr>
              <a:t> </a:t>
            </a:r>
            <a:r>
              <a:rPr lang="en-US" sz="900" err="1">
                <a:solidFill>
                  <a:schemeClr val="tx1"/>
                </a:solidFill>
                <a:latin typeface="Gotham"/>
              </a:rPr>
              <a:t>Github</a:t>
            </a:r>
            <a:r>
              <a:rPr lang="en-US" sz="900">
                <a:solidFill>
                  <a:schemeClr val="tx1"/>
                </a:solidFill>
                <a:latin typeface="Gotham"/>
              </a:rPr>
              <a:t> , </a:t>
            </a:r>
            <a:r>
              <a:rPr lang="en-US" sz="900"/>
              <a:t>https://github.com/deepchem/deepchem/blob/master/deepchem/feat/molecule_featurizers/mol_graph_conv_featurizer.py#L175</a:t>
            </a:r>
          </a:p>
          <a:p>
            <a:pPr marL="58738"/>
            <a:r>
              <a:rPr lang="en-US" sz="900">
                <a:solidFill>
                  <a:schemeClr val="tx1"/>
                </a:solidFill>
                <a:latin typeface="Gotham"/>
              </a:rPr>
              <a:t>Ref [3] :  GNN Project Explanation, </a:t>
            </a:r>
            <a:r>
              <a:rPr lang="en-US" sz="900" kern="0">
                <a:solidFill>
                  <a:schemeClr val="tx1"/>
                </a:solidFill>
                <a:effectLst/>
                <a:latin typeface="Gotham"/>
                <a:ea typeface="Times New Roman" panose="02020603050405020304" pitchFamily="18" charset="0"/>
              </a:rPr>
              <a:t>https://www.youtube.com/watch?v=QLIkOtKS4os&amp;list=PLV8yxwGOxvvoNkzPfCx2i8an--Tkt7O8Z&amp;index=8</a:t>
            </a:r>
          </a:p>
        </p:txBody>
      </p:sp>
      <p:pic>
        <p:nvPicPr>
          <p:cNvPr id="16" name="Picture 15">
            <a:extLst>
              <a:ext uri="{FF2B5EF4-FFF2-40B4-BE49-F238E27FC236}">
                <a16:creationId xmlns:a16="http://schemas.microsoft.com/office/drawing/2014/main" id="{4199D7D8-1928-D10D-573B-E8F9FF8EB689}"/>
              </a:ext>
            </a:extLst>
          </p:cNvPr>
          <p:cNvPicPr>
            <a:picLocks noChangeAspect="1"/>
          </p:cNvPicPr>
          <p:nvPr/>
        </p:nvPicPr>
        <p:blipFill>
          <a:blip r:embed="rId2"/>
          <a:stretch>
            <a:fillRect/>
          </a:stretch>
        </p:blipFill>
        <p:spPr>
          <a:xfrm>
            <a:off x="0" y="1451462"/>
            <a:ext cx="9144000" cy="1249860"/>
          </a:xfrm>
          <a:prstGeom prst="rect">
            <a:avLst/>
          </a:prstGeom>
        </p:spPr>
      </p:pic>
      <p:pic>
        <p:nvPicPr>
          <p:cNvPr id="23" name="Picture 22">
            <a:extLst>
              <a:ext uri="{FF2B5EF4-FFF2-40B4-BE49-F238E27FC236}">
                <a16:creationId xmlns:a16="http://schemas.microsoft.com/office/drawing/2014/main" id="{21FB6BFF-0E04-4D32-0E75-55534786D4C6}"/>
              </a:ext>
            </a:extLst>
          </p:cNvPr>
          <p:cNvPicPr>
            <a:picLocks noChangeAspect="1"/>
          </p:cNvPicPr>
          <p:nvPr/>
        </p:nvPicPr>
        <p:blipFill>
          <a:blip r:embed="rId3"/>
          <a:stretch>
            <a:fillRect/>
          </a:stretch>
        </p:blipFill>
        <p:spPr>
          <a:xfrm>
            <a:off x="0" y="3058334"/>
            <a:ext cx="6422065" cy="876400"/>
          </a:xfrm>
          <a:prstGeom prst="rect">
            <a:avLst/>
          </a:prstGeom>
        </p:spPr>
      </p:pic>
      <p:pic>
        <p:nvPicPr>
          <p:cNvPr id="27" name="Picture 26">
            <a:extLst>
              <a:ext uri="{FF2B5EF4-FFF2-40B4-BE49-F238E27FC236}">
                <a16:creationId xmlns:a16="http://schemas.microsoft.com/office/drawing/2014/main" id="{81141D58-D179-7348-27BB-6FDC0247CA09}"/>
              </a:ext>
            </a:extLst>
          </p:cNvPr>
          <p:cNvPicPr>
            <a:picLocks noChangeAspect="1"/>
          </p:cNvPicPr>
          <p:nvPr/>
        </p:nvPicPr>
        <p:blipFill>
          <a:blip r:embed="rId4"/>
          <a:stretch>
            <a:fillRect/>
          </a:stretch>
        </p:blipFill>
        <p:spPr>
          <a:xfrm>
            <a:off x="6734113" y="2963666"/>
            <a:ext cx="1182953" cy="971068"/>
          </a:xfrm>
          <a:prstGeom prst="rect">
            <a:avLst/>
          </a:prstGeom>
        </p:spPr>
      </p:pic>
      <p:pic>
        <p:nvPicPr>
          <p:cNvPr id="2050" name="Picture 2" descr="Vapor Pressure - Definition and How to Calculate It">
            <a:extLst>
              <a:ext uri="{FF2B5EF4-FFF2-40B4-BE49-F238E27FC236}">
                <a16:creationId xmlns:a16="http://schemas.microsoft.com/office/drawing/2014/main" id="{C650C664-F8CB-3389-ABAC-83FCAC3CDA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014" t="31697" r="33462" b="9044"/>
          <a:stretch/>
        </p:blipFill>
        <p:spPr bwMode="auto">
          <a:xfrm>
            <a:off x="8307086" y="3065002"/>
            <a:ext cx="612048" cy="74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073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783059-2FFE-ECA6-C5FB-1B2FBF2CBF01}"/>
              </a:ext>
            </a:extLst>
          </p:cNvPr>
          <p:cNvSpPr>
            <a:spLocks noGrp="1"/>
          </p:cNvSpPr>
          <p:nvPr>
            <p:ph type="sldNum" sz="quarter" idx="10"/>
          </p:nvPr>
        </p:nvSpPr>
        <p:spPr/>
        <p:txBody>
          <a:bodyPr/>
          <a:lstStyle/>
          <a:p>
            <a:fld id="{E8495C6F-F2B9-460A-BCD3-4531F8558E37}" type="slidenum">
              <a:rPr lang="en-US" smtClean="0"/>
              <a:pPr/>
              <a:t>39</a:t>
            </a:fld>
            <a:endParaRPr lang="en-US"/>
          </a:p>
        </p:txBody>
      </p:sp>
      <p:sp>
        <p:nvSpPr>
          <p:cNvPr id="15" name="Rectangle 14">
            <a:extLst>
              <a:ext uri="{FF2B5EF4-FFF2-40B4-BE49-F238E27FC236}">
                <a16:creationId xmlns:a16="http://schemas.microsoft.com/office/drawing/2014/main" id="{D3CC366E-DD3D-CCCF-B6E9-300CE6AC4B4A}"/>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0">
            <a:extLst>
              <a:ext uri="{FF2B5EF4-FFF2-40B4-BE49-F238E27FC236}">
                <a16:creationId xmlns:a16="http://schemas.microsoft.com/office/drawing/2014/main" id="{612EAC89-4610-FF50-3F7C-567DCF8C9A05}"/>
              </a:ext>
            </a:extLst>
          </p:cNvPr>
          <p:cNvSpPr txBox="1">
            <a:spLocks/>
          </p:cNvSpPr>
          <p:nvPr/>
        </p:nvSpPr>
        <p:spPr>
          <a:xfrm>
            <a:off x="720000" y="549779"/>
            <a:ext cx="6074938"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PUFFIN Paper</a:t>
            </a:r>
          </a:p>
        </p:txBody>
      </p:sp>
      <p:sp>
        <p:nvSpPr>
          <p:cNvPr id="6" name="Title 10">
            <a:extLst>
              <a:ext uri="{FF2B5EF4-FFF2-40B4-BE49-F238E27FC236}">
                <a16:creationId xmlns:a16="http://schemas.microsoft.com/office/drawing/2014/main" id="{66632C9A-E658-866A-0672-9040F0F04870}"/>
              </a:ext>
            </a:extLst>
          </p:cNvPr>
          <p:cNvSpPr txBox="1">
            <a:spLocks/>
          </p:cNvSpPr>
          <p:nvPr/>
        </p:nvSpPr>
        <p:spPr>
          <a:xfrm>
            <a:off x="720000" y="354047"/>
            <a:ext cx="2842184"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pic>
        <p:nvPicPr>
          <p:cNvPr id="4" name="Picture 3" descr="A graph of a graph with colored dots&#10;&#10;Description automatically generated with medium confidence">
            <a:extLst>
              <a:ext uri="{FF2B5EF4-FFF2-40B4-BE49-F238E27FC236}">
                <a16:creationId xmlns:a16="http://schemas.microsoft.com/office/drawing/2014/main" id="{E08580AC-9774-3949-91AC-4AA4D101B215}"/>
              </a:ext>
            </a:extLst>
          </p:cNvPr>
          <p:cNvPicPr>
            <a:picLocks noChangeAspect="1"/>
          </p:cNvPicPr>
          <p:nvPr/>
        </p:nvPicPr>
        <p:blipFill>
          <a:blip r:embed="rId3"/>
          <a:stretch>
            <a:fillRect/>
          </a:stretch>
        </p:blipFill>
        <p:spPr>
          <a:xfrm>
            <a:off x="420786" y="2697944"/>
            <a:ext cx="2794635" cy="1903095"/>
          </a:xfrm>
          <a:prstGeom prst="rect">
            <a:avLst/>
          </a:prstGeom>
        </p:spPr>
      </p:pic>
      <p:pic>
        <p:nvPicPr>
          <p:cNvPr id="5" name="Picture 4" descr="A diagram of a diagram of a pregnancy test&#10;&#10;Description automatically generated with medium confidence">
            <a:extLst>
              <a:ext uri="{FF2B5EF4-FFF2-40B4-BE49-F238E27FC236}">
                <a16:creationId xmlns:a16="http://schemas.microsoft.com/office/drawing/2014/main" id="{1AB825D9-4CA8-08A2-026D-F472F9C6700D}"/>
              </a:ext>
            </a:extLst>
          </p:cNvPr>
          <p:cNvPicPr>
            <a:picLocks noChangeAspect="1"/>
          </p:cNvPicPr>
          <p:nvPr/>
        </p:nvPicPr>
        <p:blipFill>
          <a:blip r:embed="rId4"/>
          <a:stretch>
            <a:fillRect/>
          </a:stretch>
        </p:blipFill>
        <p:spPr>
          <a:xfrm>
            <a:off x="428534" y="1219119"/>
            <a:ext cx="4668520" cy="1002030"/>
          </a:xfrm>
          <a:prstGeom prst="rect">
            <a:avLst/>
          </a:prstGeom>
        </p:spPr>
      </p:pic>
      <p:pic>
        <p:nvPicPr>
          <p:cNvPr id="9" name="Picture 8">
            <a:extLst>
              <a:ext uri="{FF2B5EF4-FFF2-40B4-BE49-F238E27FC236}">
                <a16:creationId xmlns:a16="http://schemas.microsoft.com/office/drawing/2014/main" id="{B69CC863-0C9D-B870-5094-1C0432E0E3D8}"/>
              </a:ext>
            </a:extLst>
          </p:cNvPr>
          <p:cNvPicPr>
            <a:picLocks noChangeAspect="1"/>
          </p:cNvPicPr>
          <p:nvPr/>
        </p:nvPicPr>
        <p:blipFill>
          <a:blip r:embed="rId5"/>
          <a:stretch>
            <a:fillRect/>
          </a:stretch>
        </p:blipFill>
        <p:spPr>
          <a:xfrm>
            <a:off x="5872229" y="1269210"/>
            <a:ext cx="2843237" cy="951939"/>
          </a:xfrm>
          <a:prstGeom prst="rect">
            <a:avLst/>
          </a:prstGeom>
        </p:spPr>
      </p:pic>
      <p:sp>
        <p:nvSpPr>
          <p:cNvPr id="11" name="Rectangle 10">
            <a:extLst>
              <a:ext uri="{FF2B5EF4-FFF2-40B4-BE49-F238E27FC236}">
                <a16:creationId xmlns:a16="http://schemas.microsoft.com/office/drawing/2014/main" id="{E5117449-221E-6CCB-E84D-0883D3EA3367}"/>
              </a:ext>
            </a:extLst>
          </p:cNvPr>
          <p:cNvSpPr/>
          <p:nvPr/>
        </p:nvSpPr>
        <p:spPr>
          <a:xfrm>
            <a:off x="7948747" y="1632857"/>
            <a:ext cx="698864" cy="5882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3D24D1F-AE90-AEBB-81BA-EEF57F445F6B}"/>
              </a:ext>
            </a:extLst>
          </p:cNvPr>
          <p:cNvPicPr>
            <a:picLocks noChangeAspect="1"/>
          </p:cNvPicPr>
          <p:nvPr/>
        </p:nvPicPr>
        <p:blipFill>
          <a:blip r:embed="rId6"/>
          <a:stretch>
            <a:fillRect/>
          </a:stretch>
        </p:blipFill>
        <p:spPr>
          <a:xfrm>
            <a:off x="3125146" y="2697943"/>
            <a:ext cx="2843236" cy="2202315"/>
          </a:xfrm>
          <a:prstGeom prst="rect">
            <a:avLst/>
          </a:prstGeom>
        </p:spPr>
      </p:pic>
    </p:spTree>
    <p:extLst>
      <p:ext uri="{BB962C8B-B14F-4D97-AF65-F5344CB8AC3E}">
        <p14:creationId xmlns:p14="http://schemas.microsoft.com/office/powerpoint/2010/main" val="373255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E72BE1-8B3F-0BF0-3838-9B01516ADD8A}"/>
              </a:ext>
            </a:extLst>
          </p:cNvPr>
          <p:cNvSpPr>
            <a:spLocks noGrp="1"/>
          </p:cNvSpPr>
          <p:nvPr>
            <p:ph type="sldNum" sz="quarter" idx="10"/>
          </p:nvPr>
        </p:nvSpPr>
        <p:spPr/>
        <p:txBody>
          <a:bodyPr/>
          <a:lstStyle/>
          <a:p>
            <a:fld id="{E8495C6F-F2B9-460A-BCD3-4531F8558E37}" type="slidenum">
              <a:rPr lang="en-US" smtClean="0"/>
              <a:pPr/>
              <a:t>4</a:t>
            </a:fld>
            <a:endParaRPr lang="en-US"/>
          </a:p>
        </p:txBody>
      </p:sp>
      <p:pic>
        <p:nvPicPr>
          <p:cNvPr id="2" name="Picture 1">
            <a:extLst>
              <a:ext uri="{FF2B5EF4-FFF2-40B4-BE49-F238E27FC236}">
                <a16:creationId xmlns:a16="http://schemas.microsoft.com/office/drawing/2014/main" id="{85198DD5-F108-94F7-B500-8258FD64ED0C}"/>
              </a:ext>
            </a:extLst>
          </p:cNvPr>
          <p:cNvPicPr>
            <a:picLocks noChangeAspect="1"/>
          </p:cNvPicPr>
          <p:nvPr/>
        </p:nvPicPr>
        <p:blipFill>
          <a:blip r:embed="rId3"/>
          <a:stretch>
            <a:fillRect/>
          </a:stretch>
        </p:blipFill>
        <p:spPr>
          <a:xfrm>
            <a:off x="319179" y="2198585"/>
            <a:ext cx="2658898" cy="1874240"/>
          </a:xfrm>
          <a:prstGeom prst="rect">
            <a:avLst/>
          </a:prstGeom>
        </p:spPr>
      </p:pic>
      <p:sp>
        <p:nvSpPr>
          <p:cNvPr id="5" name="Subtitle 2">
            <a:extLst>
              <a:ext uri="{FF2B5EF4-FFF2-40B4-BE49-F238E27FC236}">
                <a16:creationId xmlns:a16="http://schemas.microsoft.com/office/drawing/2014/main" id="{DEF82B6B-19F5-D3EF-0C9D-0BDDB2BF2650}"/>
              </a:ext>
            </a:extLst>
          </p:cNvPr>
          <p:cNvSpPr txBox="1">
            <a:spLocks/>
          </p:cNvSpPr>
          <p:nvPr/>
        </p:nvSpPr>
        <p:spPr>
          <a:xfrm>
            <a:off x="251460" y="4258612"/>
            <a:ext cx="2725274" cy="335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r>
              <a:rPr lang="en-US" b="1">
                <a:solidFill>
                  <a:schemeClr val="tx1"/>
                </a:solidFill>
                <a:latin typeface="Gotham"/>
              </a:rPr>
              <a:t>Fig </a:t>
            </a:r>
            <a:r>
              <a:rPr lang="en-AS" b="1">
                <a:solidFill>
                  <a:schemeClr val="tx1"/>
                </a:solidFill>
                <a:latin typeface="Gotham"/>
              </a:rPr>
              <a:t>1</a:t>
            </a:r>
            <a:r>
              <a:rPr lang="en-US" b="1">
                <a:solidFill>
                  <a:schemeClr val="tx1"/>
                </a:solidFill>
                <a:latin typeface="Gotham"/>
              </a:rPr>
              <a:t>. </a:t>
            </a:r>
            <a:r>
              <a:rPr lang="en-AS">
                <a:solidFill>
                  <a:schemeClr val="tx1"/>
                </a:solidFill>
                <a:latin typeface="Gotham"/>
              </a:rPr>
              <a:t>Chemical Experiment</a:t>
            </a:r>
            <a:endParaRPr lang="en-US">
              <a:solidFill>
                <a:schemeClr val="tx1"/>
              </a:solidFill>
              <a:latin typeface="Gotham"/>
            </a:endParaRPr>
          </a:p>
        </p:txBody>
      </p:sp>
      <p:sp>
        <p:nvSpPr>
          <p:cNvPr id="6" name="Rectangle 5">
            <a:extLst>
              <a:ext uri="{FF2B5EF4-FFF2-40B4-BE49-F238E27FC236}">
                <a16:creationId xmlns:a16="http://schemas.microsoft.com/office/drawing/2014/main" id="{5421FE09-37A7-ED93-8EBA-BEA6E9BC7196}"/>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D5F97D9-ABE1-4EE0-C9E1-4767D8D1CCF9}"/>
              </a:ext>
            </a:extLst>
          </p:cNvPr>
          <p:cNvSpPr txBox="1">
            <a:spLocks/>
          </p:cNvSpPr>
          <p:nvPr/>
        </p:nvSpPr>
        <p:spPr>
          <a:xfrm>
            <a:off x="720000" y="549779"/>
            <a:ext cx="712860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Background, Object and Scope</a:t>
            </a:r>
          </a:p>
        </p:txBody>
      </p:sp>
      <p:sp>
        <p:nvSpPr>
          <p:cNvPr id="9" name="Title 10">
            <a:extLst>
              <a:ext uri="{FF2B5EF4-FFF2-40B4-BE49-F238E27FC236}">
                <a16:creationId xmlns:a16="http://schemas.microsoft.com/office/drawing/2014/main" id="{0DC71722-0A1F-1BE3-2757-C45C4153E1F1}"/>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Introduction</a:t>
            </a:r>
          </a:p>
        </p:txBody>
      </p:sp>
      <p:sp>
        <p:nvSpPr>
          <p:cNvPr id="14" name="Subtitle 3">
            <a:extLst>
              <a:ext uri="{FF2B5EF4-FFF2-40B4-BE49-F238E27FC236}">
                <a16:creationId xmlns:a16="http://schemas.microsoft.com/office/drawing/2014/main" id="{A2CD06F6-A17B-9C5D-11D3-0DB8BA9B0160}"/>
              </a:ext>
            </a:extLst>
          </p:cNvPr>
          <p:cNvSpPr txBox="1">
            <a:spLocks/>
          </p:cNvSpPr>
          <p:nvPr/>
        </p:nvSpPr>
        <p:spPr>
          <a:xfrm>
            <a:off x="44568" y="4734403"/>
            <a:ext cx="6129404"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8738"/>
            <a:r>
              <a:rPr lang="en-US" sz="900">
                <a:solidFill>
                  <a:schemeClr val="tx1"/>
                </a:solidFill>
                <a:latin typeface="Gotham"/>
              </a:rPr>
              <a:t>Ref [1] : </a:t>
            </a:r>
            <a:r>
              <a:rPr lang="en-US" sz="900" kern="0">
                <a:solidFill>
                  <a:schemeClr val="tx1"/>
                </a:solidFill>
                <a:effectLst/>
                <a:latin typeface="Gotham"/>
                <a:ea typeface="Times New Roman" panose="02020603050405020304" pitchFamily="18" charset="0"/>
              </a:rPr>
              <a:t>Thermodynamics in process development in the chemical industry, https://doi.org/10.1016/0378-3812(91)85029-T</a:t>
            </a:r>
            <a:endParaRPr lang="en-US" sz="900">
              <a:solidFill>
                <a:schemeClr val="tx1"/>
              </a:solidFill>
              <a:latin typeface="Gotham"/>
            </a:endParaRPr>
          </a:p>
        </p:txBody>
      </p:sp>
      <p:sp>
        <p:nvSpPr>
          <p:cNvPr id="7" name="TextBox 6">
            <a:extLst>
              <a:ext uri="{FF2B5EF4-FFF2-40B4-BE49-F238E27FC236}">
                <a16:creationId xmlns:a16="http://schemas.microsoft.com/office/drawing/2014/main" id="{F4964F10-D417-DC23-ED13-138CD6D4EC68}"/>
              </a:ext>
            </a:extLst>
          </p:cNvPr>
          <p:cNvSpPr txBox="1"/>
          <p:nvPr/>
        </p:nvSpPr>
        <p:spPr>
          <a:xfrm>
            <a:off x="817200" y="1226052"/>
            <a:ext cx="7509600" cy="954107"/>
          </a:xfrm>
          <a:prstGeom prst="rect">
            <a:avLst/>
          </a:prstGeom>
          <a:noFill/>
        </p:spPr>
        <p:txBody>
          <a:bodyPr wrap="square" rtlCol="0">
            <a:spAutoFit/>
          </a:bodyPr>
          <a:lstStyle/>
          <a:p>
            <a:pPr lvl="2" algn="just" defTabSz="541338"/>
            <a:r>
              <a:rPr lang="en-US" i="0">
                <a:solidFill>
                  <a:schemeClr val="tx1"/>
                </a:solidFill>
                <a:effectLst/>
                <a:latin typeface="Gotham"/>
              </a:rPr>
              <a:t>	Selection of suitable substances for production processes is a long-standing problem in the petrochemical industry.</a:t>
            </a:r>
            <a:r>
              <a:rPr lang="en-US">
                <a:solidFill>
                  <a:schemeClr val="tx1"/>
                </a:solidFill>
                <a:latin typeface="Gotham"/>
              </a:rPr>
              <a:t> Development of a model by using </a:t>
            </a:r>
            <a:r>
              <a:rPr lang="en-US" kern="0">
                <a:solidFill>
                  <a:schemeClr val="tx1"/>
                </a:solidFill>
                <a:effectLst/>
                <a:latin typeface="Gotham"/>
                <a:ea typeface="Gulim" panose="020B0503020000020004" pitchFamily="34" charset="-127"/>
              </a:rPr>
              <a:t>machine learning (ML) become more popular because they are faster and more accurate than the traditional methods </a:t>
            </a:r>
            <a:endParaRPr lang="en-AS">
              <a:solidFill>
                <a:schemeClr val="tx1"/>
              </a:solidFill>
              <a:latin typeface="Gotham"/>
            </a:endParaRPr>
          </a:p>
          <a:p>
            <a:pPr lvl="2" algn="just" defTabSz="541338"/>
            <a:endParaRPr lang="en-US" i="0">
              <a:solidFill>
                <a:schemeClr val="tx1"/>
              </a:solidFill>
              <a:effectLst/>
              <a:latin typeface="Gotham"/>
            </a:endParaRPr>
          </a:p>
        </p:txBody>
      </p:sp>
      <p:sp>
        <p:nvSpPr>
          <p:cNvPr id="13" name="Subtitle 1">
            <a:extLst>
              <a:ext uri="{FF2B5EF4-FFF2-40B4-BE49-F238E27FC236}">
                <a16:creationId xmlns:a16="http://schemas.microsoft.com/office/drawing/2014/main" id="{5B4DA66D-8720-2E29-2116-7C3648FDD1EB}"/>
              </a:ext>
            </a:extLst>
          </p:cNvPr>
          <p:cNvSpPr txBox="1">
            <a:spLocks/>
          </p:cNvSpPr>
          <p:nvPr/>
        </p:nvSpPr>
        <p:spPr>
          <a:xfrm>
            <a:off x="3012592" y="2206525"/>
            <a:ext cx="5913120" cy="1042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482600" indent="-342900" algn="thaiDist">
              <a:buClrTx/>
              <a:buSzPct val="100000"/>
              <a:buFont typeface="+mj-lt"/>
              <a:buAutoNum type="arabicPeriod"/>
            </a:pPr>
            <a:r>
              <a:rPr lang="en-US">
                <a:solidFill>
                  <a:schemeClr val="tx1"/>
                </a:solidFill>
                <a:latin typeface="Gotham"/>
              </a:rPr>
              <a:t>To study the converting of SMILE structures into molecular fingerprints.</a:t>
            </a:r>
          </a:p>
          <a:p>
            <a:pPr marL="482600" indent="-342900" algn="thaiDist">
              <a:buClrTx/>
              <a:buSzPct val="100000"/>
              <a:buFont typeface="+mj-lt"/>
              <a:buAutoNum type="arabicPeriod"/>
            </a:pPr>
            <a:r>
              <a:rPr lang="en-US">
                <a:solidFill>
                  <a:schemeClr val="tx1"/>
                </a:solidFill>
                <a:latin typeface="Gotham"/>
              </a:rPr>
              <a:t>To model and improve the accurate of prediction model on T</a:t>
            </a:r>
            <a:r>
              <a:rPr lang="en-US" baseline="-25000">
                <a:solidFill>
                  <a:schemeClr val="tx1"/>
                </a:solidFill>
                <a:latin typeface="Gotham"/>
              </a:rPr>
              <a:t>b</a:t>
            </a:r>
            <a:r>
              <a:rPr lang="en-US">
                <a:solidFill>
                  <a:schemeClr val="tx1"/>
                </a:solidFill>
                <a:latin typeface="Gotham"/>
              </a:rPr>
              <a:t> and P</a:t>
            </a:r>
            <a:r>
              <a:rPr lang="en-US" baseline="30000">
                <a:solidFill>
                  <a:schemeClr val="tx1"/>
                </a:solidFill>
                <a:latin typeface="Gotham"/>
              </a:rPr>
              <a:t>sat </a:t>
            </a:r>
            <a:r>
              <a:rPr lang="en-US">
                <a:solidFill>
                  <a:schemeClr val="tx1"/>
                </a:solidFill>
                <a:latin typeface="Gotham"/>
              </a:rPr>
              <a:t>of substances from molecular fingerprints using machine learning and techniques.</a:t>
            </a:r>
          </a:p>
        </p:txBody>
      </p:sp>
      <p:sp>
        <p:nvSpPr>
          <p:cNvPr id="15" name="Subtitle 1">
            <a:extLst>
              <a:ext uri="{FF2B5EF4-FFF2-40B4-BE49-F238E27FC236}">
                <a16:creationId xmlns:a16="http://schemas.microsoft.com/office/drawing/2014/main" id="{5AFF172D-A381-CDDE-53FB-990DB14C5600}"/>
              </a:ext>
            </a:extLst>
          </p:cNvPr>
          <p:cNvSpPr txBox="1">
            <a:spLocks/>
          </p:cNvSpPr>
          <p:nvPr/>
        </p:nvSpPr>
        <p:spPr>
          <a:xfrm>
            <a:off x="3012592" y="3568359"/>
            <a:ext cx="6066608" cy="11589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482600" indent="-342900" algn="l">
              <a:buClrTx/>
              <a:buSzPct val="100000"/>
              <a:buFont typeface="+mj-lt"/>
              <a:buAutoNum type="arabicPeriod"/>
            </a:pPr>
            <a:r>
              <a:rPr lang="en-US">
                <a:solidFill>
                  <a:schemeClr val="tx1"/>
                </a:solidFill>
                <a:latin typeface="Gotham"/>
              </a:rPr>
              <a:t>To study T</a:t>
            </a:r>
            <a:r>
              <a:rPr lang="en-US" baseline="-25000">
                <a:solidFill>
                  <a:schemeClr val="tx1"/>
                </a:solidFill>
                <a:latin typeface="Gotham"/>
              </a:rPr>
              <a:t>b</a:t>
            </a:r>
            <a:r>
              <a:rPr lang="en-US">
                <a:solidFill>
                  <a:schemeClr val="tx1"/>
                </a:solidFill>
                <a:latin typeface="Gotham"/>
              </a:rPr>
              <a:t> and P</a:t>
            </a:r>
            <a:r>
              <a:rPr lang="en-US" baseline="30000">
                <a:solidFill>
                  <a:schemeClr val="tx1"/>
                </a:solidFill>
                <a:latin typeface="Gotham"/>
              </a:rPr>
              <a:t>sat</a:t>
            </a:r>
            <a:r>
              <a:rPr lang="en-US">
                <a:solidFill>
                  <a:schemeClr val="tx1"/>
                </a:solidFill>
                <a:latin typeface="Gotham"/>
              </a:rPr>
              <a:t> of pure organic compound that contain C, H, O and N atom and Number of C atom is 1-12 atom</a:t>
            </a:r>
          </a:p>
          <a:p>
            <a:pPr marL="482600" indent="-342900" algn="l">
              <a:buClrTx/>
              <a:buSzPct val="100000"/>
              <a:buFont typeface="+mj-lt"/>
              <a:buAutoNum type="arabicPeriod"/>
            </a:pPr>
            <a:r>
              <a:rPr lang="en-US">
                <a:solidFill>
                  <a:schemeClr val="tx1"/>
                </a:solidFill>
                <a:latin typeface="Gotham"/>
              </a:rPr>
              <a:t>To study morgan fingerprint that one of tool in </a:t>
            </a:r>
            <a:r>
              <a:rPr lang="en-US" err="1">
                <a:solidFill>
                  <a:schemeClr val="tx1"/>
                </a:solidFill>
                <a:latin typeface="Gotham"/>
              </a:rPr>
              <a:t>RDKit</a:t>
            </a:r>
            <a:r>
              <a:rPr lang="en-US">
                <a:solidFill>
                  <a:schemeClr val="tx1"/>
                </a:solidFill>
                <a:latin typeface="Gotham"/>
              </a:rPr>
              <a:t> Library  using Python Programming Language</a:t>
            </a:r>
          </a:p>
        </p:txBody>
      </p:sp>
      <p:sp>
        <p:nvSpPr>
          <p:cNvPr id="16" name="TextBox 15">
            <a:extLst>
              <a:ext uri="{FF2B5EF4-FFF2-40B4-BE49-F238E27FC236}">
                <a16:creationId xmlns:a16="http://schemas.microsoft.com/office/drawing/2014/main" id="{BF8EBFF2-16F8-65EC-7AB0-F6205ADE471A}"/>
              </a:ext>
            </a:extLst>
          </p:cNvPr>
          <p:cNvSpPr txBox="1"/>
          <p:nvPr/>
        </p:nvSpPr>
        <p:spPr>
          <a:xfrm>
            <a:off x="3125167" y="1995102"/>
            <a:ext cx="4679768" cy="307777"/>
          </a:xfrm>
          <a:prstGeom prst="rect">
            <a:avLst/>
          </a:prstGeom>
          <a:noFill/>
        </p:spPr>
        <p:txBody>
          <a:bodyPr wrap="square">
            <a:spAutoFit/>
          </a:bodyPr>
          <a:lstStyle/>
          <a:p>
            <a:r>
              <a:rPr lang="en-US" sz="1400" b="1">
                <a:solidFill>
                  <a:schemeClr val="tx1"/>
                </a:solidFill>
                <a:latin typeface="Gotham"/>
              </a:rPr>
              <a:t>Objective</a:t>
            </a:r>
            <a:endParaRPr lang="en-US"/>
          </a:p>
        </p:txBody>
      </p:sp>
      <p:sp>
        <p:nvSpPr>
          <p:cNvPr id="17" name="TextBox 16">
            <a:extLst>
              <a:ext uri="{FF2B5EF4-FFF2-40B4-BE49-F238E27FC236}">
                <a16:creationId xmlns:a16="http://schemas.microsoft.com/office/drawing/2014/main" id="{D148DC31-37CA-5AD9-7DC3-F5D500145D44}"/>
              </a:ext>
            </a:extLst>
          </p:cNvPr>
          <p:cNvSpPr txBox="1"/>
          <p:nvPr/>
        </p:nvSpPr>
        <p:spPr>
          <a:xfrm>
            <a:off x="3125167" y="3297698"/>
            <a:ext cx="4679768" cy="307777"/>
          </a:xfrm>
          <a:prstGeom prst="rect">
            <a:avLst/>
          </a:prstGeom>
          <a:noFill/>
        </p:spPr>
        <p:txBody>
          <a:bodyPr wrap="square">
            <a:spAutoFit/>
          </a:bodyPr>
          <a:lstStyle/>
          <a:p>
            <a:r>
              <a:rPr lang="en-US" sz="1400" b="1">
                <a:solidFill>
                  <a:schemeClr val="tx1"/>
                </a:solidFill>
                <a:latin typeface="Gotham"/>
              </a:rPr>
              <a:t>Scope</a:t>
            </a:r>
            <a:endParaRPr lang="en-US"/>
          </a:p>
        </p:txBody>
      </p:sp>
    </p:spTree>
    <p:extLst>
      <p:ext uri="{BB962C8B-B14F-4D97-AF65-F5344CB8AC3E}">
        <p14:creationId xmlns:p14="http://schemas.microsoft.com/office/powerpoint/2010/main" val="1404111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783059-2FFE-ECA6-C5FB-1B2FBF2CBF01}"/>
              </a:ext>
            </a:extLst>
          </p:cNvPr>
          <p:cNvSpPr>
            <a:spLocks noGrp="1"/>
          </p:cNvSpPr>
          <p:nvPr>
            <p:ph type="sldNum" sz="quarter" idx="10"/>
          </p:nvPr>
        </p:nvSpPr>
        <p:spPr/>
        <p:txBody>
          <a:bodyPr/>
          <a:lstStyle/>
          <a:p>
            <a:fld id="{E8495C6F-F2B9-460A-BCD3-4531F8558E37}" type="slidenum">
              <a:rPr lang="en-US" smtClean="0"/>
              <a:pPr/>
              <a:t>40</a:t>
            </a:fld>
            <a:endParaRPr lang="en-US"/>
          </a:p>
        </p:txBody>
      </p:sp>
      <p:sp>
        <p:nvSpPr>
          <p:cNvPr id="15" name="Rectangle 14">
            <a:extLst>
              <a:ext uri="{FF2B5EF4-FFF2-40B4-BE49-F238E27FC236}">
                <a16:creationId xmlns:a16="http://schemas.microsoft.com/office/drawing/2014/main" id="{D3CC366E-DD3D-CCCF-B6E9-300CE6AC4B4A}"/>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0">
            <a:extLst>
              <a:ext uri="{FF2B5EF4-FFF2-40B4-BE49-F238E27FC236}">
                <a16:creationId xmlns:a16="http://schemas.microsoft.com/office/drawing/2014/main" id="{612EAC89-4610-FF50-3F7C-567DCF8C9A05}"/>
              </a:ext>
            </a:extLst>
          </p:cNvPr>
          <p:cNvSpPr txBox="1">
            <a:spLocks/>
          </p:cNvSpPr>
          <p:nvPr/>
        </p:nvSpPr>
        <p:spPr>
          <a:xfrm>
            <a:off x="720000" y="549779"/>
            <a:ext cx="6074938"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PUFFIN Paper</a:t>
            </a:r>
          </a:p>
        </p:txBody>
      </p:sp>
      <p:sp>
        <p:nvSpPr>
          <p:cNvPr id="6" name="Title 10">
            <a:extLst>
              <a:ext uri="{FF2B5EF4-FFF2-40B4-BE49-F238E27FC236}">
                <a16:creationId xmlns:a16="http://schemas.microsoft.com/office/drawing/2014/main" id="{66632C9A-E658-866A-0672-9040F0F04870}"/>
              </a:ext>
            </a:extLst>
          </p:cNvPr>
          <p:cNvSpPr txBox="1">
            <a:spLocks/>
          </p:cNvSpPr>
          <p:nvPr/>
        </p:nvSpPr>
        <p:spPr>
          <a:xfrm>
            <a:off x="720000" y="354047"/>
            <a:ext cx="2842184"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Backup</a:t>
            </a:r>
          </a:p>
        </p:txBody>
      </p:sp>
      <p:pic>
        <p:nvPicPr>
          <p:cNvPr id="19" name="Picture 18">
            <a:extLst>
              <a:ext uri="{FF2B5EF4-FFF2-40B4-BE49-F238E27FC236}">
                <a16:creationId xmlns:a16="http://schemas.microsoft.com/office/drawing/2014/main" id="{81B713E4-6CDC-38B0-64A2-E1B6DB81BFB6}"/>
              </a:ext>
            </a:extLst>
          </p:cNvPr>
          <p:cNvPicPr>
            <a:picLocks noChangeAspect="1"/>
          </p:cNvPicPr>
          <p:nvPr/>
        </p:nvPicPr>
        <p:blipFill>
          <a:blip r:embed="rId3"/>
          <a:stretch>
            <a:fillRect/>
          </a:stretch>
        </p:blipFill>
        <p:spPr>
          <a:xfrm>
            <a:off x="1008243" y="1343789"/>
            <a:ext cx="7127514" cy="2181724"/>
          </a:xfrm>
          <a:prstGeom prst="rect">
            <a:avLst/>
          </a:prstGeom>
        </p:spPr>
      </p:pic>
    </p:spTree>
    <p:extLst>
      <p:ext uri="{BB962C8B-B14F-4D97-AF65-F5344CB8AC3E}">
        <p14:creationId xmlns:p14="http://schemas.microsoft.com/office/powerpoint/2010/main" val="123617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B9B8F8-C89D-343F-16B0-304407812EBD}"/>
              </a:ext>
            </a:extLst>
          </p:cNvPr>
          <p:cNvSpPr>
            <a:spLocks noGrp="1"/>
          </p:cNvSpPr>
          <p:nvPr>
            <p:ph type="sldNum" sz="quarter" idx="10"/>
          </p:nvPr>
        </p:nvSpPr>
        <p:spPr/>
        <p:txBody>
          <a:bodyPr/>
          <a:lstStyle/>
          <a:p>
            <a:fld id="{E8495C6F-F2B9-460A-BCD3-4531F8558E37}" type="slidenum">
              <a:rPr lang="en-US" smtClean="0"/>
              <a:pPr/>
              <a:t>5</a:t>
            </a:fld>
            <a:endParaRPr lang="en-US"/>
          </a:p>
        </p:txBody>
      </p:sp>
      <p:sp>
        <p:nvSpPr>
          <p:cNvPr id="6" name="Rectangle 5">
            <a:extLst>
              <a:ext uri="{FF2B5EF4-FFF2-40B4-BE49-F238E27FC236}">
                <a16:creationId xmlns:a16="http://schemas.microsoft.com/office/drawing/2014/main" id="{A4BCCDFF-B96C-F8B3-B8D1-D684A443FAB8}"/>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DD42CC6C-FF0E-D974-5E58-83564D5D4BB5}"/>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Introduction</a:t>
            </a:r>
          </a:p>
        </p:txBody>
      </p:sp>
      <p:pic>
        <p:nvPicPr>
          <p:cNvPr id="13" name="Picture 12">
            <a:extLst>
              <a:ext uri="{FF2B5EF4-FFF2-40B4-BE49-F238E27FC236}">
                <a16:creationId xmlns:a16="http://schemas.microsoft.com/office/drawing/2014/main" id="{9250D11B-13D7-C4D2-D2DB-60B1D130E9BC}"/>
              </a:ext>
            </a:extLst>
          </p:cNvPr>
          <p:cNvPicPr>
            <a:picLocks noChangeAspect="1"/>
          </p:cNvPicPr>
          <p:nvPr/>
        </p:nvPicPr>
        <p:blipFill>
          <a:blip r:embed="rId3"/>
          <a:stretch>
            <a:fillRect/>
          </a:stretch>
        </p:blipFill>
        <p:spPr>
          <a:xfrm>
            <a:off x="5971032" y="749808"/>
            <a:ext cx="3030489" cy="384048"/>
          </a:xfrm>
          <a:prstGeom prst="rect">
            <a:avLst/>
          </a:prstGeom>
        </p:spPr>
      </p:pic>
      <p:graphicFrame>
        <p:nvGraphicFramePr>
          <p:cNvPr id="21" name="Table 20">
            <a:extLst>
              <a:ext uri="{FF2B5EF4-FFF2-40B4-BE49-F238E27FC236}">
                <a16:creationId xmlns:a16="http://schemas.microsoft.com/office/drawing/2014/main" id="{6BDC0CED-7772-1DB3-6E6A-3F400EEB9E4D}"/>
              </a:ext>
            </a:extLst>
          </p:cNvPr>
          <p:cNvGraphicFramePr>
            <a:graphicFrameLocks noGrp="1"/>
          </p:cNvGraphicFramePr>
          <p:nvPr>
            <p:extLst>
              <p:ext uri="{D42A27DB-BD31-4B8C-83A1-F6EECF244321}">
                <p14:modId xmlns:p14="http://schemas.microsoft.com/office/powerpoint/2010/main" val="253240245"/>
              </p:ext>
            </p:extLst>
          </p:nvPr>
        </p:nvGraphicFramePr>
        <p:xfrm>
          <a:off x="4480559" y="2250311"/>
          <a:ext cx="4429521" cy="1737770"/>
        </p:xfrm>
        <a:graphic>
          <a:graphicData uri="http://schemas.openxmlformats.org/drawingml/2006/table">
            <a:tbl>
              <a:tblPr/>
              <a:tblGrid>
                <a:gridCol w="1357955">
                  <a:extLst>
                    <a:ext uri="{9D8B030D-6E8A-4147-A177-3AD203B41FA5}">
                      <a16:colId xmlns:a16="http://schemas.microsoft.com/office/drawing/2014/main" val="2914039546"/>
                    </a:ext>
                  </a:extLst>
                </a:gridCol>
                <a:gridCol w="1689361">
                  <a:extLst>
                    <a:ext uri="{9D8B030D-6E8A-4147-A177-3AD203B41FA5}">
                      <a16:colId xmlns:a16="http://schemas.microsoft.com/office/drawing/2014/main" val="2768466102"/>
                    </a:ext>
                  </a:extLst>
                </a:gridCol>
                <a:gridCol w="1382205">
                  <a:extLst>
                    <a:ext uri="{9D8B030D-6E8A-4147-A177-3AD203B41FA5}">
                      <a16:colId xmlns:a16="http://schemas.microsoft.com/office/drawing/2014/main" val="2944058745"/>
                    </a:ext>
                  </a:extLst>
                </a:gridCol>
              </a:tblGrid>
              <a:tr h="347554">
                <a:tc>
                  <a:txBody>
                    <a:bodyPr/>
                    <a:lstStyle/>
                    <a:p>
                      <a:pPr marL="0" marR="0" algn="ctr">
                        <a:lnSpc>
                          <a:spcPct val="107000"/>
                        </a:lnSpc>
                        <a:spcBef>
                          <a:spcPts val="0"/>
                        </a:spcBef>
                        <a:spcAft>
                          <a:spcPts val="0"/>
                        </a:spcAft>
                      </a:pPr>
                      <a:r>
                        <a:rPr lang="en-GB" sz="1600" b="1" kern="100">
                          <a:solidFill>
                            <a:schemeClr val="bg1"/>
                          </a:solidFill>
                          <a:effectLst/>
                          <a:latin typeface="Gotham"/>
                        </a:rPr>
                        <a:t>Error Metric</a:t>
                      </a:r>
                      <a:endParaRPr lang="en-US" sz="1600" b="1" kern="10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algn="ctr">
                        <a:lnSpc>
                          <a:spcPct val="107000"/>
                        </a:lnSpc>
                        <a:spcBef>
                          <a:spcPts val="0"/>
                        </a:spcBef>
                        <a:spcAft>
                          <a:spcPts val="0"/>
                        </a:spcAft>
                      </a:pPr>
                      <a:r>
                        <a:rPr lang="en-GB" sz="1600" b="1" kern="100">
                          <a:solidFill>
                            <a:schemeClr val="bg1"/>
                          </a:solidFill>
                          <a:effectLst/>
                          <a:latin typeface="Gotham"/>
                        </a:rPr>
                        <a:t>Previous Work </a:t>
                      </a:r>
                      <a:r>
                        <a:rPr lang="en-GB" sz="1600" b="1" kern="100" baseline="30000">
                          <a:solidFill>
                            <a:schemeClr val="bg1"/>
                          </a:solidFill>
                          <a:effectLst/>
                          <a:latin typeface="Gotham"/>
                        </a:rPr>
                        <a:t>[2]</a:t>
                      </a:r>
                      <a:endParaRPr lang="en-US" sz="1600" b="1" kern="100" baseline="3000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algn="ctr">
                        <a:lnSpc>
                          <a:spcPct val="107000"/>
                        </a:lnSpc>
                        <a:spcBef>
                          <a:spcPts val="0"/>
                        </a:spcBef>
                        <a:spcAft>
                          <a:spcPts val="0"/>
                        </a:spcAft>
                      </a:pPr>
                      <a:r>
                        <a:rPr lang="en-GB" sz="1600" b="1" kern="100">
                          <a:solidFill>
                            <a:schemeClr val="bg1"/>
                          </a:solidFill>
                          <a:effectLst/>
                          <a:latin typeface="Gotham"/>
                        </a:rPr>
                        <a:t>This Work</a:t>
                      </a:r>
                      <a:endParaRPr lang="en-US" sz="1600" b="1" kern="10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590765320"/>
                  </a:ext>
                </a:extLst>
              </a:tr>
              <a:tr h="347554">
                <a:tc>
                  <a:txBody>
                    <a:bodyPr/>
                    <a:lstStyle/>
                    <a:p>
                      <a:pPr algn="ctr"/>
                      <a:r>
                        <a:rPr lang="en-US"/>
                        <a:t>MAE</a:t>
                      </a: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dirty="0">
                          <a:effectLst/>
                          <a:latin typeface="Gotham"/>
                          <a:ea typeface="Calibri" panose="020F0502020204030204" pitchFamily="34" charset="0"/>
                          <a:cs typeface="Cordia New" panose="020B0304020202020204" pitchFamily="34" charset="-34"/>
                        </a:rPr>
                        <a:t>5.86</a:t>
                      </a:r>
                    </a:p>
                  </a:txBody>
                  <a:tcPr marL="68580" marR="68580"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ctr">
                        <a:lnSpc>
                          <a:spcPct val="107000"/>
                        </a:lnSpc>
                        <a:spcBef>
                          <a:spcPts val="0"/>
                        </a:spcBef>
                        <a:spcAft>
                          <a:spcPts val="0"/>
                        </a:spcAft>
                      </a:pPr>
                      <a:r>
                        <a:rPr lang="en-US" sz="1600" b="0" kern="100" dirty="0">
                          <a:effectLst/>
                          <a:latin typeface="Gotham"/>
                          <a:ea typeface="Calibri" panose="020F0502020204030204" pitchFamily="34" charset="0"/>
                          <a:cs typeface="Cordia New" panose="020B0304020202020204" pitchFamily="34" charset="-34"/>
                        </a:rPr>
                        <a:t>3.20</a:t>
                      </a:r>
                    </a:p>
                  </a:txBody>
                  <a:tcPr marL="68580" marR="68580"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2113218653"/>
                  </a:ext>
                </a:extLst>
              </a:tr>
              <a:tr h="347554">
                <a:tc>
                  <a:txBody>
                    <a:bodyPr/>
                    <a:lstStyle/>
                    <a:p>
                      <a:pPr algn="ctr"/>
                      <a:r>
                        <a:rPr lang="en-US"/>
                        <a:t>MAPE(%)</a:t>
                      </a: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dirty="0">
                          <a:effectLst/>
                          <a:latin typeface="Gotham"/>
                          <a:ea typeface="Calibri" panose="020F0502020204030204" pitchFamily="34" charset="0"/>
                          <a:cs typeface="Cordia New" panose="020B0304020202020204" pitchFamily="34" charset="-34"/>
                        </a:rPr>
                        <a:t>1.47</a:t>
                      </a:r>
                    </a:p>
                  </a:txBody>
                  <a:tcPr marL="68580" marR="68580"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ctr">
                        <a:lnSpc>
                          <a:spcPct val="107000"/>
                        </a:lnSpc>
                        <a:spcBef>
                          <a:spcPts val="0"/>
                        </a:spcBef>
                        <a:spcAft>
                          <a:spcPts val="0"/>
                        </a:spcAft>
                      </a:pPr>
                      <a:r>
                        <a:rPr lang="en-US" sz="1600" b="0" kern="100" dirty="0">
                          <a:effectLst/>
                          <a:latin typeface="Gotham"/>
                          <a:ea typeface="Calibri" panose="020F0502020204030204" pitchFamily="34" charset="0"/>
                          <a:cs typeface="Cordia New" panose="020B0304020202020204" pitchFamily="34" charset="-34"/>
                        </a:rPr>
                        <a:t>0.84</a:t>
                      </a:r>
                    </a:p>
                  </a:txBody>
                  <a:tcPr marL="68580" marR="68580"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4001039111"/>
                  </a:ext>
                </a:extLst>
              </a:tr>
              <a:tr h="347554">
                <a:tc>
                  <a:txBody>
                    <a:bodyPr/>
                    <a:lstStyle/>
                    <a:p>
                      <a:pPr algn="ctr"/>
                      <a:r>
                        <a:rPr lang="en-US"/>
                        <a:t>RMSE</a:t>
                      </a: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dirty="0">
                          <a:effectLst/>
                          <a:latin typeface="Gotham"/>
                          <a:ea typeface="Calibri" panose="020F0502020204030204" pitchFamily="34" charset="0"/>
                          <a:cs typeface="Cordia New" panose="020B0304020202020204" pitchFamily="34" charset="-34"/>
                        </a:rPr>
                        <a:t>7.92</a:t>
                      </a:r>
                    </a:p>
                  </a:txBody>
                  <a:tcPr marL="68580" marR="68580"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ctr">
                        <a:lnSpc>
                          <a:spcPct val="107000"/>
                        </a:lnSpc>
                        <a:spcBef>
                          <a:spcPts val="0"/>
                        </a:spcBef>
                        <a:spcAft>
                          <a:spcPts val="0"/>
                        </a:spcAft>
                      </a:pPr>
                      <a:r>
                        <a:rPr lang="en-US" sz="1600" b="0" kern="100" dirty="0">
                          <a:effectLst/>
                          <a:latin typeface="Gotham"/>
                          <a:ea typeface="Calibri" panose="020F0502020204030204" pitchFamily="34" charset="0"/>
                          <a:cs typeface="Cordia New" panose="020B0304020202020204" pitchFamily="34" charset="-34"/>
                        </a:rPr>
                        <a:t>4.70</a:t>
                      </a:r>
                    </a:p>
                  </a:txBody>
                  <a:tcPr marL="68580" marR="68580"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383044648"/>
                  </a:ext>
                </a:extLst>
              </a:tr>
              <a:tr h="347554">
                <a:tc>
                  <a:txBody>
                    <a:bodyPr/>
                    <a:lstStyle/>
                    <a:p>
                      <a:pPr algn="ctr"/>
                      <a:r>
                        <a:rPr lang="en-US"/>
                        <a:t>R</a:t>
                      </a:r>
                      <a:r>
                        <a:rPr lang="en-US" baseline="30000"/>
                        <a:t>2</a:t>
                      </a: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dirty="0">
                          <a:effectLst/>
                          <a:latin typeface="Gotham"/>
                          <a:ea typeface="Calibri" panose="020F0502020204030204" pitchFamily="34" charset="0"/>
                          <a:cs typeface="Cordia New" panose="020B0304020202020204" pitchFamily="34" charset="-34"/>
                        </a:rPr>
                        <a:t>0.98</a:t>
                      </a:r>
                    </a:p>
                  </a:txBody>
                  <a:tcPr marL="68580" marR="68580"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ctr">
                        <a:lnSpc>
                          <a:spcPct val="107000"/>
                        </a:lnSpc>
                        <a:spcBef>
                          <a:spcPts val="0"/>
                        </a:spcBef>
                        <a:spcAft>
                          <a:spcPts val="0"/>
                        </a:spcAft>
                      </a:pPr>
                      <a:r>
                        <a:rPr lang="en-US" sz="1600" b="0" kern="100" dirty="0">
                          <a:effectLst/>
                          <a:latin typeface="Gotham"/>
                          <a:ea typeface="Calibri" panose="020F0502020204030204" pitchFamily="34" charset="0"/>
                          <a:cs typeface="Cordia New" panose="020B0304020202020204" pitchFamily="34" charset="-34"/>
                        </a:rPr>
                        <a:t>0.99</a:t>
                      </a:r>
                    </a:p>
                  </a:txBody>
                  <a:tcPr marL="68580" marR="68580"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025433937"/>
                  </a:ext>
                </a:extLst>
              </a:tr>
            </a:tbl>
          </a:graphicData>
        </a:graphic>
      </p:graphicFrame>
      <p:pic>
        <p:nvPicPr>
          <p:cNvPr id="2" name="Picture 1" descr="A graph of a normal boiling point&#10;&#10;Description automatically generated">
            <a:extLst>
              <a:ext uri="{FF2B5EF4-FFF2-40B4-BE49-F238E27FC236}">
                <a16:creationId xmlns:a16="http://schemas.microsoft.com/office/drawing/2014/main" id="{82594F26-A271-AF96-FD6F-494B21097D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759" y="1354931"/>
            <a:ext cx="3842204" cy="3047918"/>
          </a:xfrm>
          <a:prstGeom prst="rect">
            <a:avLst/>
          </a:prstGeom>
          <a:noFill/>
          <a:ln>
            <a:noFill/>
          </a:ln>
        </p:spPr>
      </p:pic>
      <p:sp>
        <p:nvSpPr>
          <p:cNvPr id="4" name="Subtitle 3">
            <a:extLst>
              <a:ext uri="{FF2B5EF4-FFF2-40B4-BE49-F238E27FC236}">
                <a16:creationId xmlns:a16="http://schemas.microsoft.com/office/drawing/2014/main" id="{58FF4B38-46DE-C60D-C621-0CC1F27A86BD}"/>
              </a:ext>
            </a:extLst>
          </p:cNvPr>
          <p:cNvSpPr txBox="1">
            <a:spLocks/>
          </p:cNvSpPr>
          <p:nvPr/>
        </p:nvSpPr>
        <p:spPr>
          <a:xfrm>
            <a:off x="44568" y="4763897"/>
            <a:ext cx="8078352" cy="2451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8738"/>
            <a:r>
              <a:rPr lang="en-US" sz="900">
                <a:solidFill>
                  <a:schemeClr val="tx1"/>
                </a:solidFill>
                <a:latin typeface="Gotham"/>
              </a:rPr>
              <a:t>Ref [2] : </a:t>
            </a:r>
            <a:r>
              <a:rPr lang="en-US" sz="900" kern="0">
                <a:solidFill>
                  <a:schemeClr val="tx1"/>
                </a:solidFill>
                <a:effectLst/>
                <a:latin typeface="Gotham"/>
                <a:ea typeface="Times New Roman" panose="02020603050405020304" pitchFamily="18" charset="0"/>
              </a:rPr>
              <a:t>Novel method for properties prediction of pure organic compounds using machine learning, https://doi.org/10.1016/B978-0-323-88506-5.50068-1.</a:t>
            </a:r>
          </a:p>
          <a:p>
            <a:pPr marL="58738"/>
            <a:endParaRPr lang="en-US" sz="900" kern="0">
              <a:solidFill>
                <a:schemeClr val="tx1"/>
              </a:solidFill>
              <a:effectLst/>
              <a:latin typeface="Gotham"/>
              <a:ea typeface="Times New Roman" panose="02020603050405020304" pitchFamily="18" charset="0"/>
            </a:endParaRPr>
          </a:p>
        </p:txBody>
      </p:sp>
      <p:sp>
        <p:nvSpPr>
          <p:cNvPr id="5" name="Title 10">
            <a:extLst>
              <a:ext uri="{FF2B5EF4-FFF2-40B4-BE49-F238E27FC236}">
                <a16:creationId xmlns:a16="http://schemas.microsoft.com/office/drawing/2014/main" id="{45A73B8E-FF03-95C2-A872-7198AD2C82CD}"/>
              </a:ext>
            </a:extLst>
          </p:cNvPr>
          <p:cNvSpPr txBox="1">
            <a:spLocks/>
          </p:cNvSpPr>
          <p:nvPr/>
        </p:nvSpPr>
        <p:spPr>
          <a:xfrm>
            <a:off x="719999" y="549779"/>
            <a:ext cx="5132161"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Review Previous Work</a:t>
            </a:r>
          </a:p>
        </p:txBody>
      </p:sp>
      <p:sp>
        <p:nvSpPr>
          <p:cNvPr id="9" name="Subtitle 3">
            <a:extLst>
              <a:ext uri="{FF2B5EF4-FFF2-40B4-BE49-F238E27FC236}">
                <a16:creationId xmlns:a16="http://schemas.microsoft.com/office/drawing/2014/main" id="{B2BA2959-A94C-C1AB-BF24-151CC7178255}"/>
              </a:ext>
            </a:extLst>
          </p:cNvPr>
          <p:cNvSpPr txBox="1">
            <a:spLocks/>
          </p:cNvSpPr>
          <p:nvPr/>
        </p:nvSpPr>
        <p:spPr>
          <a:xfrm>
            <a:off x="4337433" y="1963040"/>
            <a:ext cx="4572648" cy="3168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685800" indent="-625475"/>
            <a:r>
              <a:rPr lang="en-US" sz="1100" b="1">
                <a:solidFill>
                  <a:schemeClr val="tx1"/>
                </a:solidFill>
                <a:latin typeface="Gotham"/>
              </a:rPr>
              <a:t>Table 1. </a:t>
            </a:r>
            <a:r>
              <a:rPr lang="en-US" sz="1100">
                <a:solidFill>
                  <a:schemeClr val="tx1"/>
                </a:solidFill>
                <a:latin typeface="Gotham"/>
              </a:rPr>
              <a:t>Performance of Each Work on T</a:t>
            </a:r>
            <a:r>
              <a:rPr lang="en-US" sz="1100" baseline="-25000">
                <a:solidFill>
                  <a:schemeClr val="tx1"/>
                </a:solidFill>
                <a:latin typeface="Gotham"/>
              </a:rPr>
              <a:t>b</a:t>
            </a:r>
            <a:r>
              <a:rPr lang="en-US" sz="1100">
                <a:solidFill>
                  <a:schemeClr val="tx1"/>
                </a:solidFill>
                <a:latin typeface="Gotham"/>
              </a:rPr>
              <a:t> Prediction Model within CH Scope</a:t>
            </a:r>
          </a:p>
        </p:txBody>
      </p:sp>
      <p:sp>
        <p:nvSpPr>
          <p:cNvPr id="7" name="Subtitle 2">
            <a:extLst>
              <a:ext uri="{FF2B5EF4-FFF2-40B4-BE49-F238E27FC236}">
                <a16:creationId xmlns:a16="http://schemas.microsoft.com/office/drawing/2014/main" id="{F9EA46B9-5079-7CCB-335F-A7146F36A1E3}"/>
              </a:ext>
            </a:extLst>
          </p:cNvPr>
          <p:cNvSpPr txBox="1">
            <a:spLocks/>
          </p:cNvSpPr>
          <p:nvPr/>
        </p:nvSpPr>
        <p:spPr>
          <a:xfrm>
            <a:off x="361298" y="4369178"/>
            <a:ext cx="3842204" cy="335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r>
              <a:rPr lang="en-US" b="1">
                <a:solidFill>
                  <a:schemeClr val="tx1"/>
                </a:solidFill>
                <a:latin typeface="Gotham"/>
              </a:rPr>
              <a:t>Fig 2. </a:t>
            </a:r>
            <a:r>
              <a:rPr lang="en-US">
                <a:solidFill>
                  <a:schemeClr val="tx1"/>
                </a:solidFill>
                <a:latin typeface="Gotham"/>
              </a:rPr>
              <a:t>Comparison T</a:t>
            </a:r>
            <a:r>
              <a:rPr lang="en-US" baseline="-25000">
                <a:solidFill>
                  <a:schemeClr val="tx1"/>
                </a:solidFill>
                <a:latin typeface="Gotham"/>
              </a:rPr>
              <a:t>b</a:t>
            </a:r>
            <a:r>
              <a:rPr lang="en-US">
                <a:solidFill>
                  <a:schemeClr val="tx1"/>
                </a:solidFill>
                <a:latin typeface="Gotham"/>
              </a:rPr>
              <a:t> Work on CH Scope</a:t>
            </a:r>
          </a:p>
        </p:txBody>
      </p:sp>
    </p:spTree>
    <p:extLst>
      <p:ext uri="{BB962C8B-B14F-4D97-AF65-F5344CB8AC3E}">
        <p14:creationId xmlns:p14="http://schemas.microsoft.com/office/powerpoint/2010/main" val="163424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21B63424-1527-329D-A4C6-3014E9F2CE14}"/>
              </a:ext>
            </a:extLst>
          </p:cNvPr>
          <p:cNvSpPr txBox="1">
            <a:spLocks/>
          </p:cNvSpPr>
          <p:nvPr/>
        </p:nvSpPr>
        <p:spPr>
          <a:xfrm>
            <a:off x="719999" y="549779"/>
            <a:ext cx="5254081"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Review Previous Work</a:t>
            </a:r>
          </a:p>
        </p:txBody>
      </p:sp>
      <p:sp>
        <p:nvSpPr>
          <p:cNvPr id="3" name="Slide Number Placeholder 2">
            <a:extLst>
              <a:ext uri="{FF2B5EF4-FFF2-40B4-BE49-F238E27FC236}">
                <a16:creationId xmlns:a16="http://schemas.microsoft.com/office/drawing/2014/main" id="{2AB9B8F8-C89D-343F-16B0-304407812EBD}"/>
              </a:ext>
            </a:extLst>
          </p:cNvPr>
          <p:cNvSpPr>
            <a:spLocks noGrp="1"/>
          </p:cNvSpPr>
          <p:nvPr>
            <p:ph type="sldNum" sz="quarter" idx="10"/>
          </p:nvPr>
        </p:nvSpPr>
        <p:spPr/>
        <p:txBody>
          <a:bodyPr/>
          <a:lstStyle/>
          <a:p>
            <a:fld id="{E8495C6F-F2B9-460A-BCD3-4531F8558E37}" type="slidenum">
              <a:rPr lang="en-US" smtClean="0"/>
              <a:pPr/>
              <a:t>6</a:t>
            </a:fld>
            <a:endParaRPr lang="en-US"/>
          </a:p>
        </p:txBody>
      </p:sp>
      <p:sp>
        <p:nvSpPr>
          <p:cNvPr id="6" name="Rectangle 5">
            <a:extLst>
              <a:ext uri="{FF2B5EF4-FFF2-40B4-BE49-F238E27FC236}">
                <a16:creationId xmlns:a16="http://schemas.microsoft.com/office/drawing/2014/main" id="{A4BCCDFF-B96C-F8B3-B8D1-D684A443FAB8}"/>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DD42CC6C-FF0E-D974-5E58-83564D5D4BB5}"/>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Introduction</a:t>
            </a:r>
          </a:p>
        </p:txBody>
      </p:sp>
      <p:sp>
        <p:nvSpPr>
          <p:cNvPr id="26" name="TextBox 25">
            <a:extLst>
              <a:ext uri="{FF2B5EF4-FFF2-40B4-BE49-F238E27FC236}">
                <a16:creationId xmlns:a16="http://schemas.microsoft.com/office/drawing/2014/main" id="{073E9C68-F237-E895-334B-C9CA42696126}"/>
              </a:ext>
            </a:extLst>
          </p:cNvPr>
          <p:cNvSpPr txBox="1"/>
          <p:nvPr/>
        </p:nvSpPr>
        <p:spPr>
          <a:xfrm>
            <a:off x="546915" y="1229950"/>
            <a:ext cx="8383725" cy="738664"/>
          </a:xfrm>
          <a:prstGeom prst="rect">
            <a:avLst/>
          </a:prstGeom>
          <a:noFill/>
        </p:spPr>
        <p:txBody>
          <a:bodyPr wrap="square">
            <a:spAutoFit/>
          </a:bodyPr>
          <a:lstStyle/>
          <a:p>
            <a:r>
              <a:rPr lang="en-US">
                <a:solidFill>
                  <a:schemeClr val="tx1"/>
                </a:solidFill>
                <a:latin typeface="Gotham"/>
              </a:rPr>
              <a:t>          </a:t>
            </a:r>
            <a:r>
              <a:rPr lang="en-US" sz="1400">
                <a:solidFill>
                  <a:schemeClr val="accent2"/>
                </a:solidFill>
                <a:latin typeface="Gotham"/>
              </a:rPr>
              <a:t>The Previous work </a:t>
            </a:r>
            <a:r>
              <a:rPr lang="en-US" sz="1400">
                <a:solidFill>
                  <a:schemeClr val="tx1"/>
                </a:solidFill>
                <a:latin typeface="Gotham"/>
              </a:rPr>
              <a:t>(</a:t>
            </a:r>
            <a:r>
              <a:rPr lang="en-US" sz="1400" err="1">
                <a:solidFill>
                  <a:schemeClr val="tx1"/>
                </a:solidFill>
                <a:latin typeface="Gotham"/>
              </a:rPr>
              <a:t>Nattasinee</a:t>
            </a:r>
            <a:r>
              <a:rPr lang="en-US" sz="1400">
                <a:solidFill>
                  <a:schemeClr val="tx1"/>
                </a:solidFill>
                <a:latin typeface="Gotham"/>
              </a:rPr>
              <a:t> and colleagues</a:t>
            </a:r>
            <a:r>
              <a:rPr lang="en-US">
                <a:solidFill>
                  <a:schemeClr val="tx1"/>
                </a:solidFill>
                <a:latin typeface="Gotham"/>
              </a:rPr>
              <a:t>)</a:t>
            </a:r>
            <a:r>
              <a:rPr lang="en-US" baseline="30000">
                <a:solidFill>
                  <a:schemeClr val="tx1"/>
                </a:solidFill>
                <a:latin typeface="Gotham"/>
              </a:rPr>
              <a:t> [2]</a:t>
            </a:r>
            <a:r>
              <a:rPr lang="en-US">
                <a:solidFill>
                  <a:schemeClr val="tx1"/>
                </a:solidFill>
                <a:latin typeface="Gotham"/>
              </a:rPr>
              <a:t> use Machine Learning (ML) by </a:t>
            </a:r>
            <a:r>
              <a:rPr lang="en-US" sz="1400">
                <a:solidFill>
                  <a:schemeClr val="tx1"/>
                </a:solidFill>
                <a:latin typeface="Gotham"/>
              </a:rPr>
              <a:t>convert the representation of molecule from text format (SMILES) into numbers </a:t>
            </a:r>
            <a:r>
              <a:rPr lang="en-US">
                <a:solidFill>
                  <a:schemeClr val="tx1"/>
                </a:solidFill>
                <a:latin typeface="Gotham"/>
              </a:rPr>
              <a:t>in the following table while </a:t>
            </a:r>
            <a:r>
              <a:rPr lang="en-US">
                <a:solidFill>
                  <a:schemeClr val="accent3"/>
                </a:solidFill>
                <a:latin typeface="Gotham"/>
              </a:rPr>
              <a:t>This work </a:t>
            </a:r>
            <a:r>
              <a:rPr lang="en-US">
                <a:solidFill>
                  <a:schemeClr val="tx1"/>
                </a:solidFill>
                <a:latin typeface="Gotham"/>
              </a:rPr>
              <a:t>convert SMILES to “Molecular Fingerprint”</a:t>
            </a:r>
            <a:endParaRPr lang="en-US" sz="1400">
              <a:solidFill>
                <a:schemeClr val="tx1"/>
              </a:solidFill>
              <a:latin typeface="Gotham"/>
            </a:endParaRPr>
          </a:p>
        </p:txBody>
      </p:sp>
      <p:sp>
        <p:nvSpPr>
          <p:cNvPr id="5" name="Subtitle 3">
            <a:extLst>
              <a:ext uri="{FF2B5EF4-FFF2-40B4-BE49-F238E27FC236}">
                <a16:creationId xmlns:a16="http://schemas.microsoft.com/office/drawing/2014/main" id="{37F02245-CE32-0B25-8158-15A2C1A6E22D}"/>
              </a:ext>
            </a:extLst>
          </p:cNvPr>
          <p:cNvSpPr txBox="1">
            <a:spLocks/>
          </p:cNvSpPr>
          <p:nvPr/>
        </p:nvSpPr>
        <p:spPr>
          <a:xfrm>
            <a:off x="44568" y="4763897"/>
            <a:ext cx="8078352" cy="2451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8738"/>
            <a:r>
              <a:rPr lang="en-US" sz="900">
                <a:solidFill>
                  <a:schemeClr val="tx1"/>
                </a:solidFill>
                <a:latin typeface="Gotham"/>
              </a:rPr>
              <a:t>Ref [2] : </a:t>
            </a:r>
            <a:r>
              <a:rPr lang="en-US" sz="900" kern="0">
                <a:solidFill>
                  <a:schemeClr val="tx1"/>
                </a:solidFill>
                <a:effectLst/>
                <a:latin typeface="Gotham"/>
                <a:ea typeface="Times New Roman" panose="02020603050405020304" pitchFamily="18" charset="0"/>
              </a:rPr>
              <a:t>Novel method for properties prediction of pure organic compounds using machine learning, https://doi.org/10.1016/B978-0-323-88506-5.50068-1.</a:t>
            </a:r>
          </a:p>
          <a:p>
            <a:pPr marL="58738"/>
            <a:endParaRPr lang="en-US" sz="900" kern="0">
              <a:solidFill>
                <a:schemeClr val="tx1"/>
              </a:solidFill>
              <a:effectLst/>
              <a:latin typeface="Gotham"/>
              <a:ea typeface="Times New Roman" panose="02020603050405020304" pitchFamily="18" charset="0"/>
            </a:endParaRPr>
          </a:p>
        </p:txBody>
      </p:sp>
      <p:graphicFrame>
        <p:nvGraphicFramePr>
          <p:cNvPr id="10" name="Table 9">
            <a:extLst>
              <a:ext uri="{FF2B5EF4-FFF2-40B4-BE49-F238E27FC236}">
                <a16:creationId xmlns:a16="http://schemas.microsoft.com/office/drawing/2014/main" id="{C9294DE5-6F93-E8EF-8CA4-68A175FBF0D0}"/>
              </a:ext>
            </a:extLst>
          </p:cNvPr>
          <p:cNvGraphicFramePr>
            <a:graphicFrameLocks noGrp="1"/>
          </p:cNvGraphicFramePr>
          <p:nvPr>
            <p:extLst>
              <p:ext uri="{D42A27DB-BD31-4B8C-83A1-F6EECF244321}">
                <p14:modId xmlns:p14="http://schemas.microsoft.com/office/powerpoint/2010/main" val="4088530046"/>
              </p:ext>
            </p:extLst>
          </p:nvPr>
        </p:nvGraphicFramePr>
        <p:xfrm>
          <a:off x="546915" y="2398450"/>
          <a:ext cx="8358598" cy="1464238"/>
        </p:xfrm>
        <a:graphic>
          <a:graphicData uri="http://schemas.openxmlformats.org/drawingml/2006/table">
            <a:tbl>
              <a:tblPr firstRow="1" firstCol="1" bandRow="1">
                <a:tableStyleId>{3CAC9012-40DC-43E7-96E5-DB174B47D846}</a:tableStyleId>
              </a:tblPr>
              <a:tblGrid>
                <a:gridCol w="1290722">
                  <a:extLst>
                    <a:ext uri="{9D8B030D-6E8A-4147-A177-3AD203B41FA5}">
                      <a16:colId xmlns:a16="http://schemas.microsoft.com/office/drawing/2014/main" val="880931826"/>
                    </a:ext>
                  </a:extLst>
                </a:gridCol>
                <a:gridCol w="457200">
                  <a:extLst>
                    <a:ext uri="{9D8B030D-6E8A-4147-A177-3AD203B41FA5}">
                      <a16:colId xmlns:a16="http://schemas.microsoft.com/office/drawing/2014/main" val="87042205"/>
                    </a:ext>
                  </a:extLst>
                </a:gridCol>
                <a:gridCol w="758509">
                  <a:extLst>
                    <a:ext uri="{9D8B030D-6E8A-4147-A177-3AD203B41FA5}">
                      <a16:colId xmlns:a16="http://schemas.microsoft.com/office/drawing/2014/main" val="3843188746"/>
                    </a:ext>
                  </a:extLst>
                </a:gridCol>
                <a:gridCol w="628179">
                  <a:extLst>
                    <a:ext uri="{9D8B030D-6E8A-4147-A177-3AD203B41FA5}">
                      <a16:colId xmlns:a16="http://schemas.microsoft.com/office/drawing/2014/main" val="1491052826"/>
                    </a:ext>
                  </a:extLst>
                </a:gridCol>
                <a:gridCol w="759962">
                  <a:extLst>
                    <a:ext uri="{9D8B030D-6E8A-4147-A177-3AD203B41FA5}">
                      <a16:colId xmlns:a16="http://schemas.microsoft.com/office/drawing/2014/main" val="353517850"/>
                    </a:ext>
                  </a:extLst>
                </a:gridCol>
                <a:gridCol w="623546">
                  <a:extLst>
                    <a:ext uri="{9D8B030D-6E8A-4147-A177-3AD203B41FA5}">
                      <a16:colId xmlns:a16="http://schemas.microsoft.com/office/drawing/2014/main" val="784013840"/>
                    </a:ext>
                  </a:extLst>
                </a:gridCol>
                <a:gridCol w="1097280">
                  <a:extLst>
                    <a:ext uri="{9D8B030D-6E8A-4147-A177-3AD203B41FA5}">
                      <a16:colId xmlns:a16="http://schemas.microsoft.com/office/drawing/2014/main" val="3318155731"/>
                    </a:ext>
                  </a:extLst>
                </a:gridCol>
                <a:gridCol w="1645920">
                  <a:extLst>
                    <a:ext uri="{9D8B030D-6E8A-4147-A177-3AD203B41FA5}">
                      <a16:colId xmlns:a16="http://schemas.microsoft.com/office/drawing/2014/main" val="2857249761"/>
                    </a:ext>
                  </a:extLst>
                </a:gridCol>
                <a:gridCol w="1097280">
                  <a:extLst>
                    <a:ext uri="{9D8B030D-6E8A-4147-A177-3AD203B41FA5}">
                      <a16:colId xmlns:a16="http://schemas.microsoft.com/office/drawing/2014/main" val="1439666248"/>
                    </a:ext>
                  </a:extLst>
                </a:gridCol>
              </a:tblGrid>
              <a:tr h="318005">
                <a:tc>
                  <a:txBody>
                    <a:bodyPr/>
                    <a:lstStyle/>
                    <a:p>
                      <a:pPr marL="0" marR="0" algn="ctr">
                        <a:lnSpc>
                          <a:spcPct val="107000"/>
                        </a:lnSpc>
                        <a:spcBef>
                          <a:spcPts val="0"/>
                        </a:spcBef>
                        <a:spcAft>
                          <a:spcPts val="0"/>
                        </a:spcAft>
                      </a:pPr>
                      <a:r>
                        <a:rPr lang="en-GB" sz="1600" b="1" kern="100">
                          <a:solidFill>
                            <a:schemeClr val="bg1"/>
                          </a:solidFill>
                          <a:effectLst/>
                          <a:latin typeface="Gotham"/>
                        </a:rPr>
                        <a:t>SMILES</a:t>
                      </a:r>
                      <a:endParaRPr lang="en-US" sz="1000" b="1" kern="100">
                        <a:solidFill>
                          <a:schemeClr val="bg1"/>
                        </a:solidFill>
                        <a:effectLst/>
                        <a:latin typeface="Gotham"/>
                        <a:ea typeface="Times New Roman" panose="02020603050405020304" pitchFamily="18"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a:txBody>
                    <a:bodyPr/>
                    <a:lstStyle/>
                    <a:p>
                      <a:pPr marL="0" marR="0" algn="ctr">
                        <a:lnSpc>
                          <a:spcPct val="107000"/>
                        </a:lnSpc>
                        <a:spcBef>
                          <a:spcPts val="0"/>
                        </a:spcBef>
                        <a:spcAft>
                          <a:spcPts val="0"/>
                        </a:spcAft>
                      </a:pPr>
                      <a:r>
                        <a:rPr lang="en-GB" sz="1600" b="1" kern="100">
                          <a:solidFill>
                            <a:schemeClr val="bg1"/>
                          </a:solidFill>
                          <a:effectLst/>
                          <a:latin typeface="Gotham"/>
                        </a:rPr>
                        <a:t>C</a:t>
                      </a:r>
                      <a:endParaRPr lang="en-US" sz="1000" b="1" kern="100">
                        <a:solidFill>
                          <a:schemeClr val="bg1"/>
                        </a:solidFill>
                        <a:effectLst/>
                        <a:latin typeface="Gotham"/>
                        <a:ea typeface="Times New Roman" panose="02020603050405020304" pitchFamily="18"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a:txBody>
                    <a:bodyPr/>
                    <a:lstStyle/>
                    <a:p>
                      <a:pPr marL="0" marR="0" algn="ctr">
                        <a:lnSpc>
                          <a:spcPct val="107000"/>
                        </a:lnSpc>
                        <a:spcBef>
                          <a:spcPts val="0"/>
                        </a:spcBef>
                        <a:spcAft>
                          <a:spcPts val="0"/>
                        </a:spcAft>
                      </a:pPr>
                      <a:r>
                        <a:rPr lang="en-GB" sz="1600" b="1" kern="100">
                          <a:solidFill>
                            <a:schemeClr val="bg1"/>
                          </a:solidFill>
                          <a:effectLst/>
                          <a:latin typeface="Gotham"/>
                        </a:rPr>
                        <a:t>Double</a:t>
                      </a:r>
                      <a:endParaRPr lang="en-US" sz="1000" b="1" kern="100">
                        <a:solidFill>
                          <a:schemeClr val="bg1"/>
                        </a:solidFill>
                        <a:effectLst/>
                        <a:latin typeface="Gotham"/>
                        <a:ea typeface="Times New Roman" panose="02020603050405020304" pitchFamily="18"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a:txBody>
                    <a:bodyPr/>
                    <a:lstStyle/>
                    <a:p>
                      <a:pPr marL="0" marR="0" algn="ctr">
                        <a:lnSpc>
                          <a:spcPct val="107000"/>
                        </a:lnSpc>
                        <a:spcBef>
                          <a:spcPts val="0"/>
                        </a:spcBef>
                        <a:spcAft>
                          <a:spcPts val="0"/>
                        </a:spcAft>
                      </a:pPr>
                      <a:r>
                        <a:rPr lang="en-GB" sz="1600" b="1" kern="100">
                          <a:solidFill>
                            <a:schemeClr val="bg1"/>
                          </a:solidFill>
                          <a:effectLst/>
                          <a:latin typeface="Gotham"/>
                        </a:rPr>
                        <a:t>Triple</a:t>
                      </a:r>
                      <a:endParaRPr lang="en-US" sz="1000" b="1" kern="100">
                        <a:solidFill>
                          <a:schemeClr val="bg1"/>
                        </a:solidFill>
                        <a:effectLst/>
                        <a:latin typeface="Gotham"/>
                        <a:ea typeface="Times New Roman" panose="02020603050405020304" pitchFamily="18"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a:txBody>
                    <a:bodyPr/>
                    <a:lstStyle/>
                    <a:p>
                      <a:pPr marL="0" marR="0" algn="ctr">
                        <a:lnSpc>
                          <a:spcPct val="107000"/>
                        </a:lnSpc>
                        <a:spcBef>
                          <a:spcPts val="0"/>
                        </a:spcBef>
                        <a:spcAft>
                          <a:spcPts val="0"/>
                        </a:spcAft>
                      </a:pPr>
                      <a:r>
                        <a:rPr lang="en-GB" sz="1600" b="1" kern="100">
                          <a:solidFill>
                            <a:schemeClr val="bg1"/>
                          </a:solidFill>
                          <a:effectLst/>
                          <a:latin typeface="Gotham"/>
                        </a:rPr>
                        <a:t>Branch</a:t>
                      </a:r>
                      <a:endParaRPr lang="en-US" sz="1000" b="1" kern="100">
                        <a:solidFill>
                          <a:schemeClr val="bg1"/>
                        </a:solidFill>
                        <a:effectLst/>
                        <a:latin typeface="Gotham"/>
                        <a:ea typeface="Times New Roman" panose="02020603050405020304" pitchFamily="18"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a:txBody>
                    <a:bodyPr/>
                    <a:lstStyle/>
                    <a:p>
                      <a:pPr marL="0" marR="0" algn="ctr">
                        <a:lnSpc>
                          <a:spcPct val="107000"/>
                        </a:lnSpc>
                        <a:spcBef>
                          <a:spcPts val="0"/>
                        </a:spcBef>
                        <a:spcAft>
                          <a:spcPts val="0"/>
                        </a:spcAft>
                      </a:pPr>
                      <a:r>
                        <a:rPr lang="en-GB" sz="1600" b="1" kern="100">
                          <a:solidFill>
                            <a:schemeClr val="bg1"/>
                          </a:solidFill>
                          <a:effectLst/>
                          <a:latin typeface="Gotham"/>
                        </a:rPr>
                        <a:t>Cyclic</a:t>
                      </a:r>
                      <a:endParaRPr lang="en-US" sz="1000" b="1" kern="100">
                        <a:solidFill>
                          <a:schemeClr val="bg1"/>
                        </a:solidFill>
                        <a:effectLst/>
                        <a:latin typeface="Gotham"/>
                        <a:ea typeface="Times New Roman" panose="02020603050405020304" pitchFamily="18"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lumMod val="75000"/>
                      </a:schemeClr>
                    </a:solidFill>
                  </a:tcPr>
                </a:tc>
                <a:tc>
                  <a:txBody>
                    <a:bodyPr/>
                    <a:lstStyle/>
                    <a:p>
                      <a:pPr marL="0" marR="0" algn="ctr">
                        <a:lnSpc>
                          <a:spcPct val="107000"/>
                        </a:lnSpc>
                        <a:spcBef>
                          <a:spcPts val="0"/>
                        </a:spcBef>
                        <a:spcAft>
                          <a:spcPts val="0"/>
                        </a:spcAft>
                      </a:pPr>
                      <a:r>
                        <a:rPr lang="en-GB" sz="1600" b="1" kern="100" dirty="0">
                          <a:solidFill>
                            <a:schemeClr val="bg1"/>
                          </a:solidFill>
                          <a:effectLst/>
                          <a:latin typeface="Gotham"/>
                        </a:rPr>
                        <a:t>Actual T</a:t>
                      </a:r>
                      <a:r>
                        <a:rPr lang="en-GB" sz="1600" b="1" kern="100" baseline="-25000" dirty="0">
                          <a:solidFill>
                            <a:schemeClr val="bg1"/>
                          </a:solidFill>
                          <a:effectLst/>
                          <a:latin typeface="Gotham"/>
                        </a:rPr>
                        <a:t>b </a:t>
                      </a:r>
                      <a:endParaRPr lang="en-GB" sz="1600" b="1" kern="100" dirty="0">
                        <a:solidFill>
                          <a:schemeClr val="bg1"/>
                        </a:solidFill>
                        <a:effectLst/>
                        <a:latin typeface="Gotham"/>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algn="ctr">
                        <a:lnSpc>
                          <a:spcPct val="107000"/>
                        </a:lnSpc>
                        <a:spcBef>
                          <a:spcPts val="0"/>
                        </a:spcBef>
                        <a:spcAft>
                          <a:spcPts val="0"/>
                        </a:spcAft>
                      </a:pPr>
                      <a:r>
                        <a:rPr lang="en-GB" sz="1600" b="1" kern="100" dirty="0">
                          <a:solidFill>
                            <a:schemeClr val="bg1"/>
                          </a:solidFill>
                          <a:effectLst/>
                          <a:latin typeface="Gotham"/>
                          <a:ea typeface="Calibri" panose="020F0502020204030204" pitchFamily="34" charset="0"/>
                          <a:cs typeface="Yu Mincho" panose="02020400000000000000" pitchFamily="18" charset="-128"/>
                        </a:rPr>
                        <a:t>Predict T</a:t>
                      </a:r>
                      <a:r>
                        <a:rPr lang="en-GB" sz="1600" b="1" kern="100" baseline="-25000" dirty="0">
                          <a:solidFill>
                            <a:schemeClr val="bg1"/>
                          </a:solidFill>
                          <a:effectLst/>
                          <a:latin typeface="Gotham"/>
                          <a:ea typeface="Calibri" panose="020F0502020204030204" pitchFamily="34" charset="0"/>
                          <a:cs typeface="Yu Mincho" panose="02020400000000000000" pitchFamily="18" charset="-128"/>
                        </a:rPr>
                        <a:t>b</a:t>
                      </a:r>
                      <a:r>
                        <a:rPr lang="en-GB" sz="1600" b="1" kern="100" dirty="0">
                          <a:solidFill>
                            <a:schemeClr val="bg1"/>
                          </a:solidFill>
                          <a:effectLst/>
                          <a:latin typeface="Gotham"/>
                          <a:ea typeface="Calibri" panose="020F0502020204030204" pitchFamily="34" charset="0"/>
                          <a:cs typeface="Yu Mincho" panose="02020400000000000000" pitchFamily="18" charset="-128"/>
                        </a:rPr>
                        <a:t>  </a:t>
                      </a:r>
                    </a:p>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GB" sz="1600" b="1" kern="100" dirty="0">
                          <a:solidFill>
                            <a:schemeClr val="bg1"/>
                          </a:solidFill>
                          <a:effectLst/>
                          <a:latin typeface="Gotham"/>
                        </a:rPr>
                        <a:t>Previous Work </a:t>
                      </a:r>
                      <a:r>
                        <a:rPr lang="en-GB" sz="1600" b="1" kern="100" baseline="30000" dirty="0">
                          <a:solidFill>
                            <a:schemeClr val="bg1"/>
                          </a:solidFill>
                          <a:effectLst/>
                          <a:latin typeface="Gotham"/>
                        </a:rPr>
                        <a:t>[2]</a:t>
                      </a:r>
                      <a:endParaRPr lang="en-US" sz="1600" b="1" kern="100" baseline="30000" dirty="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algn="ctr">
                        <a:lnSpc>
                          <a:spcPct val="107000"/>
                        </a:lnSpc>
                        <a:spcBef>
                          <a:spcPts val="0"/>
                        </a:spcBef>
                        <a:spcAft>
                          <a:spcPts val="0"/>
                        </a:spcAft>
                      </a:pPr>
                      <a:r>
                        <a:rPr lang="en-GB" sz="1600" b="1" kern="100" dirty="0">
                          <a:solidFill>
                            <a:schemeClr val="bg1"/>
                          </a:solidFill>
                          <a:effectLst/>
                          <a:latin typeface="Gotham"/>
                          <a:ea typeface="Calibri" panose="020F0502020204030204" pitchFamily="34" charset="0"/>
                          <a:cs typeface="Yu Mincho" panose="02020400000000000000" pitchFamily="18" charset="-128"/>
                        </a:rPr>
                        <a:t>Predict T</a:t>
                      </a:r>
                      <a:r>
                        <a:rPr lang="en-GB" sz="1600" b="1" kern="100" baseline="-25000" dirty="0">
                          <a:solidFill>
                            <a:schemeClr val="bg1"/>
                          </a:solidFill>
                          <a:effectLst/>
                          <a:latin typeface="Gotham"/>
                          <a:ea typeface="Calibri" panose="020F0502020204030204" pitchFamily="34" charset="0"/>
                          <a:cs typeface="Yu Mincho" panose="02020400000000000000" pitchFamily="18" charset="-128"/>
                        </a:rPr>
                        <a:t>b</a:t>
                      </a:r>
                      <a:r>
                        <a:rPr lang="en-GB" sz="1600" b="1" kern="100" dirty="0">
                          <a:solidFill>
                            <a:schemeClr val="bg1"/>
                          </a:solidFill>
                          <a:effectLst/>
                          <a:latin typeface="Gotham"/>
                          <a:ea typeface="Calibri" panose="020F0502020204030204" pitchFamily="34" charset="0"/>
                          <a:cs typeface="Yu Mincho" panose="02020400000000000000" pitchFamily="18" charset="-128"/>
                        </a:rPr>
                        <a:t>  </a:t>
                      </a:r>
                    </a:p>
                    <a:p>
                      <a:pPr marL="0" marR="0" algn="ctr">
                        <a:lnSpc>
                          <a:spcPct val="107000"/>
                        </a:lnSpc>
                        <a:spcBef>
                          <a:spcPts val="0"/>
                        </a:spcBef>
                        <a:spcAft>
                          <a:spcPts val="0"/>
                        </a:spcAft>
                      </a:pPr>
                      <a:r>
                        <a:rPr lang="en-GB" sz="1600" b="1" kern="100" dirty="0">
                          <a:solidFill>
                            <a:schemeClr val="bg1"/>
                          </a:solidFill>
                          <a:effectLst/>
                          <a:latin typeface="Gotham"/>
                          <a:ea typeface="Calibri" panose="020F0502020204030204" pitchFamily="34" charset="0"/>
                          <a:cs typeface="Yu Mincho" panose="02020400000000000000" pitchFamily="18" charset="-128"/>
                        </a:rPr>
                        <a:t>This Work</a:t>
                      </a:r>
                      <a:endParaRPr lang="en-US" sz="1600" b="1" kern="100" dirty="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715228327"/>
                  </a:ext>
                </a:extLst>
              </a:tr>
              <a:tr h="318005">
                <a:tc>
                  <a:txBody>
                    <a:bodyPr/>
                    <a:lstStyle/>
                    <a:p>
                      <a:pPr marL="0" marR="0" algn="ctr">
                        <a:lnSpc>
                          <a:spcPct val="107000"/>
                        </a:lnSpc>
                        <a:spcBef>
                          <a:spcPts val="0"/>
                        </a:spcBef>
                        <a:spcAft>
                          <a:spcPts val="0"/>
                        </a:spcAft>
                      </a:pPr>
                      <a:r>
                        <a:rPr lang="en-US" sz="1600" kern="100">
                          <a:effectLst/>
                          <a:latin typeface="Gotham"/>
                        </a:rPr>
                        <a:t>C1CCC=CCC1</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7</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1</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0</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0</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1</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dirty="0">
                          <a:effectLst/>
                          <a:latin typeface="Gotham"/>
                        </a:rPr>
                        <a:t>388.15</a:t>
                      </a:r>
                      <a:endParaRPr lang="en-US" sz="1000" kern="100" dirty="0">
                        <a:effectLst/>
                        <a:latin typeface="Gotham"/>
                        <a:ea typeface="Times New Roman" panose="02020603050405020304" pitchFamily="18" charset="0"/>
                        <a:cs typeface="Cordia New" panose="020B0304020202020204" pitchFamily="34" charset="-34"/>
                      </a:endParaRPr>
                    </a:p>
                  </a:txBody>
                  <a:tcPr marL="68580" marR="68580" marT="0" marB="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375.85</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ctr">
                        <a:lnSpc>
                          <a:spcPct val="107000"/>
                        </a:lnSpc>
                        <a:spcBef>
                          <a:spcPts val="0"/>
                        </a:spcBef>
                        <a:spcAft>
                          <a:spcPts val="0"/>
                        </a:spcAft>
                      </a:pPr>
                      <a:r>
                        <a:rPr lang="en-US" sz="1600" b="0" kern="100">
                          <a:effectLst/>
                          <a:latin typeface="Gotham"/>
                          <a:ea typeface="Calibri" panose="020F0502020204030204" pitchFamily="34" charset="0"/>
                          <a:cs typeface="Cordia New" panose="020B0304020202020204" pitchFamily="34" charset="-34"/>
                        </a:rPr>
                        <a:t>387.34</a:t>
                      </a:r>
                    </a:p>
                  </a:txBody>
                  <a:tcPr marL="68580" marR="68580" marT="0" marB="0">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4051818345"/>
                  </a:ext>
                </a:extLst>
              </a:tr>
              <a:tr h="318005">
                <a:tc>
                  <a:txBody>
                    <a:bodyPr/>
                    <a:lstStyle/>
                    <a:p>
                      <a:pPr marL="0" marR="0" algn="ctr">
                        <a:lnSpc>
                          <a:spcPct val="107000"/>
                        </a:lnSpc>
                        <a:spcBef>
                          <a:spcPts val="0"/>
                        </a:spcBef>
                        <a:spcAft>
                          <a:spcPts val="0"/>
                        </a:spcAft>
                      </a:pPr>
                      <a:r>
                        <a:rPr lang="en-US" sz="1600" kern="100">
                          <a:effectLst/>
                          <a:latin typeface="Gotham"/>
                        </a:rPr>
                        <a:t>CC1=CCCCC1</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7</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1</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0</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0</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1</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383.45</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375.85</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ctr">
                        <a:lnSpc>
                          <a:spcPct val="107000"/>
                        </a:lnSpc>
                        <a:spcBef>
                          <a:spcPts val="0"/>
                        </a:spcBef>
                        <a:spcAft>
                          <a:spcPts val="0"/>
                        </a:spcAft>
                      </a:pPr>
                      <a:r>
                        <a:rPr lang="en-US" sz="1600" b="0" kern="100">
                          <a:effectLst/>
                          <a:latin typeface="Gotham"/>
                          <a:ea typeface="Calibri" panose="020F0502020204030204" pitchFamily="34" charset="0"/>
                          <a:cs typeface="Cordia New" panose="020B0304020202020204" pitchFamily="34" charset="-34"/>
                        </a:rPr>
                        <a:t>377.95</a:t>
                      </a:r>
                    </a:p>
                  </a:txBody>
                  <a:tcPr marL="68580" marR="6858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4191892835"/>
                  </a:ext>
                </a:extLst>
              </a:tr>
              <a:tr h="318005">
                <a:tc>
                  <a:txBody>
                    <a:bodyPr/>
                    <a:lstStyle/>
                    <a:p>
                      <a:pPr marL="0" marR="0" algn="ctr">
                        <a:lnSpc>
                          <a:spcPct val="107000"/>
                        </a:lnSpc>
                        <a:spcBef>
                          <a:spcPts val="0"/>
                        </a:spcBef>
                        <a:spcAft>
                          <a:spcPts val="0"/>
                        </a:spcAft>
                      </a:pPr>
                      <a:r>
                        <a:rPr lang="en-US" sz="1600" kern="100">
                          <a:effectLst/>
                          <a:latin typeface="Gotham"/>
                        </a:rPr>
                        <a:t>CC1CCC=CC1</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7</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1</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0</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0</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1</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375.85</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kern="100">
                          <a:effectLst/>
                          <a:latin typeface="Gotham"/>
                        </a:rPr>
                        <a:t>375.85</a:t>
                      </a:r>
                      <a:endParaRPr lang="en-US" sz="1000" kern="100">
                        <a:effectLst/>
                        <a:latin typeface="Gotham"/>
                        <a:ea typeface="Times New Roman" panose="02020603050405020304" pitchFamily="18" charset="0"/>
                        <a:cs typeface="Cordia New" panose="020B0304020202020204" pitchFamily="34" charset="-34"/>
                      </a:endParaRPr>
                    </a:p>
                  </a:txBody>
                  <a:tcPr marL="68580" marR="6858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ctr">
                        <a:lnSpc>
                          <a:spcPct val="107000"/>
                        </a:lnSpc>
                        <a:spcBef>
                          <a:spcPts val="0"/>
                        </a:spcBef>
                        <a:spcAft>
                          <a:spcPts val="0"/>
                        </a:spcAft>
                      </a:pPr>
                      <a:r>
                        <a:rPr lang="en-US" sz="1600" b="0" kern="100" dirty="0">
                          <a:effectLst/>
                          <a:latin typeface="Gotham"/>
                          <a:ea typeface="Calibri" panose="020F0502020204030204" pitchFamily="34" charset="0"/>
                          <a:cs typeface="Cordia New" panose="020B0304020202020204" pitchFamily="34" charset="-34"/>
                        </a:rPr>
                        <a:t>370.31</a:t>
                      </a:r>
                    </a:p>
                  </a:txBody>
                  <a:tcPr marL="68580" marR="68580" marT="0" marB="0">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265436538"/>
                  </a:ext>
                </a:extLst>
              </a:tr>
            </a:tbl>
          </a:graphicData>
        </a:graphic>
      </p:graphicFrame>
      <p:sp>
        <p:nvSpPr>
          <p:cNvPr id="12" name="Rectangle 11">
            <a:extLst>
              <a:ext uri="{FF2B5EF4-FFF2-40B4-BE49-F238E27FC236}">
                <a16:creationId xmlns:a16="http://schemas.microsoft.com/office/drawing/2014/main" id="{B1E68BCA-61B5-48E9-C3D5-D9FD76255E81}"/>
              </a:ext>
            </a:extLst>
          </p:cNvPr>
          <p:cNvSpPr/>
          <p:nvPr/>
        </p:nvSpPr>
        <p:spPr>
          <a:xfrm>
            <a:off x="6164317" y="2917412"/>
            <a:ext cx="1630943" cy="9566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A7E5CB-3ECA-6804-7BF1-E2B026E889D7}"/>
              </a:ext>
            </a:extLst>
          </p:cNvPr>
          <p:cNvSpPr/>
          <p:nvPr/>
        </p:nvSpPr>
        <p:spPr>
          <a:xfrm>
            <a:off x="1905918" y="2895811"/>
            <a:ext cx="3172234" cy="9937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C33F778-4CB5-D2EA-9AD5-92E1362E7067}"/>
              </a:ext>
            </a:extLst>
          </p:cNvPr>
          <p:cNvSpPr txBox="1"/>
          <p:nvPr/>
        </p:nvSpPr>
        <p:spPr>
          <a:xfrm>
            <a:off x="1905918" y="3954972"/>
            <a:ext cx="3172234" cy="646331"/>
          </a:xfrm>
          <a:prstGeom prst="rect">
            <a:avLst/>
          </a:prstGeom>
          <a:noFill/>
        </p:spPr>
        <p:txBody>
          <a:bodyPr wrap="square" rtlCol="0">
            <a:spAutoFit/>
          </a:bodyPr>
          <a:lstStyle/>
          <a:p>
            <a:pPr lvl="1" algn="ctr" defTabSz="541338"/>
            <a:r>
              <a:rPr lang="en-US" sz="1800">
                <a:solidFill>
                  <a:srgbClr val="FF0000"/>
                </a:solidFill>
                <a:latin typeface="Gotham"/>
              </a:rPr>
              <a:t>Same</a:t>
            </a:r>
          </a:p>
          <a:p>
            <a:pPr lvl="1" algn="ctr" defTabSz="541338"/>
            <a:r>
              <a:rPr lang="en-US" sz="1800">
                <a:solidFill>
                  <a:srgbClr val="FF0000"/>
                </a:solidFill>
                <a:latin typeface="Gotham"/>
              </a:rPr>
              <a:t>Features</a:t>
            </a:r>
            <a:endParaRPr lang="en-US" sz="1800">
              <a:solidFill>
                <a:srgbClr val="FF0000"/>
              </a:solidFill>
            </a:endParaRPr>
          </a:p>
        </p:txBody>
      </p:sp>
      <p:sp>
        <p:nvSpPr>
          <p:cNvPr id="17" name="Subtitle 3">
            <a:extLst>
              <a:ext uri="{FF2B5EF4-FFF2-40B4-BE49-F238E27FC236}">
                <a16:creationId xmlns:a16="http://schemas.microsoft.com/office/drawing/2014/main" id="{ACAA324E-0FD3-F07C-AA4B-788ADFAA1F4D}"/>
              </a:ext>
            </a:extLst>
          </p:cNvPr>
          <p:cNvSpPr txBox="1">
            <a:spLocks/>
          </p:cNvSpPr>
          <p:nvPr/>
        </p:nvSpPr>
        <p:spPr>
          <a:xfrm>
            <a:off x="324280" y="2093425"/>
            <a:ext cx="6410145" cy="4152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r>
              <a:rPr lang="en-US" b="1">
                <a:solidFill>
                  <a:schemeClr val="tx1"/>
                </a:solidFill>
                <a:latin typeface="Gotham"/>
              </a:rPr>
              <a:t>Table 2. </a:t>
            </a:r>
            <a:r>
              <a:rPr lang="en-US">
                <a:solidFill>
                  <a:schemeClr val="tx1"/>
                </a:solidFill>
                <a:latin typeface="Gotham"/>
              </a:rPr>
              <a:t>Compare Prediction Between Each Work of Similar Structure Substance</a:t>
            </a:r>
          </a:p>
        </p:txBody>
      </p:sp>
      <p:sp>
        <p:nvSpPr>
          <p:cNvPr id="18" name="Rectangle 17">
            <a:extLst>
              <a:ext uri="{FF2B5EF4-FFF2-40B4-BE49-F238E27FC236}">
                <a16:creationId xmlns:a16="http://schemas.microsoft.com/office/drawing/2014/main" id="{0347BE4A-FA4E-816E-4904-F12BECD8E7E9}"/>
              </a:ext>
            </a:extLst>
          </p:cNvPr>
          <p:cNvSpPr/>
          <p:nvPr/>
        </p:nvSpPr>
        <p:spPr>
          <a:xfrm>
            <a:off x="546915" y="2895811"/>
            <a:ext cx="1297125" cy="9823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5F9425F-E49A-14D4-40B3-1E2E9B9774AC}"/>
              </a:ext>
            </a:extLst>
          </p:cNvPr>
          <p:cNvSpPr txBox="1"/>
          <p:nvPr/>
        </p:nvSpPr>
        <p:spPr>
          <a:xfrm>
            <a:off x="485036" y="3954972"/>
            <a:ext cx="1420882" cy="646331"/>
          </a:xfrm>
          <a:prstGeom prst="rect">
            <a:avLst/>
          </a:prstGeom>
          <a:noFill/>
        </p:spPr>
        <p:txBody>
          <a:bodyPr wrap="square" rtlCol="0">
            <a:spAutoFit/>
          </a:bodyPr>
          <a:lstStyle/>
          <a:p>
            <a:pPr lvl="1" algn="ctr" defTabSz="541338"/>
            <a:r>
              <a:rPr lang="en-US" sz="1800">
                <a:solidFill>
                  <a:srgbClr val="FF0000"/>
                </a:solidFill>
                <a:latin typeface="Gotham"/>
              </a:rPr>
              <a:t>Similar</a:t>
            </a:r>
          </a:p>
          <a:p>
            <a:pPr lvl="1" algn="ctr" defTabSz="541338"/>
            <a:r>
              <a:rPr lang="en-US" sz="1800">
                <a:solidFill>
                  <a:srgbClr val="FF0000"/>
                </a:solidFill>
                <a:latin typeface="Gotham"/>
              </a:rPr>
              <a:t>SMILES</a:t>
            </a:r>
            <a:endParaRPr lang="en-US" sz="1800">
              <a:solidFill>
                <a:srgbClr val="FF0000"/>
              </a:solidFill>
            </a:endParaRPr>
          </a:p>
        </p:txBody>
      </p:sp>
      <p:sp>
        <p:nvSpPr>
          <p:cNvPr id="21" name="TextBox 20">
            <a:extLst>
              <a:ext uri="{FF2B5EF4-FFF2-40B4-BE49-F238E27FC236}">
                <a16:creationId xmlns:a16="http://schemas.microsoft.com/office/drawing/2014/main" id="{692F4DA7-CBA5-5987-C4CA-FFC57DE8BA3F}"/>
              </a:ext>
            </a:extLst>
          </p:cNvPr>
          <p:cNvSpPr txBox="1"/>
          <p:nvPr/>
        </p:nvSpPr>
        <p:spPr>
          <a:xfrm>
            <a:off x="6341152" y="3954972"/>
            <a:ext cx="1301360" cy="646331"/>
          </a:xfrm>
          <a:prstGeom prst="rect">
            <a:avLst/>
          </a:prstGeom>
          <a:noFill/>
        </p:spPr>
        <p:txBody>
          <a:bodyPr wrap="square" rtlCol="0">
            <a:spAutoFit/>
          </a:bodyPr>
          <a:lstStyle/>
          <a:p>
            <a:pPr lvl="1" algn="ctr" defTabSz="541338"/>
            <a:r>
              <a:rPr lang="en-US" sz="1800">
                <a:solidFill>
                  <a:srgbClr val="FF0000"/>
                </a:solidFill>
                <a:latin typeface="Gotham"/>
              </a:rPr>
              <a:t>Same</a:t>
            </a:r>
          </a:p>
          <a:p>
            <a:pPr lvl="1" algn="ctr" defTabSz="541338"/>
            <a:r>
              <a:rPr lang="en-US" sz="1800">
                <a:solidFill>
                  <a:srgbClr val="FF0000"/>
                </a:solidFill>
                <a:latin typeface="Gotham"/>
              </a:rPr>
              <a:t>Predictions</a:t>
            </a:r>
            <a:endParaRPr lang="en-US" sz="1800">
              <a:solidFill>
                <a:srgbClr val="FF0000"/>
              </a:solidFill>
            </a:endParaRPr>
          </a:p>
        </p:txBody>
      </p:sp>
      <p:pic>
        <p:nvPicPr>
          <p:cNvPr id="22" name="Picture 21">
            <a:extLst>
              <a:ext uri="{FF2B5EF4-FFF2-40B4-BE49-F238E27FC236}">
                <a16:creationId xmlns:a16="http://schemas.microsoft.com/office/drawing/2014/main" id="{F189E563-4341-98DD-D060-F34D78E2BC2C}"/>
              </a:ext>
            </a:extLst>
          </p:cNvPr>
          <p:cNvPicPr>
            <a:picLocks noChangeAspect="1"/>
          </p:cNvPicPr>
          <p:nvPr/>
        </p:nvPicPr>
        <p:blipFill>
          <a:blip r:embed="rId3"/>
          <a:stretch>
            <a:fillRect/>
          </a:stretch>
        </p:blipFill>
        <p:spPr>
          <a:xfrm>
            <a:off x="5971032" y="749808"/>
            <a:ext cx="3030489" cy="384048"/>
          </a:xfrm>
          <a:prstGeom prst="rect">
            <a:avLst/>
          </a:prstGeom>
        </p:spPr>
      </p:pic>
    </p:spTree>
    <p:extLst>
      <p:ext uri="{BB962C8B-B14F-4D97-AF65-F5344CB8AC3E}">
        <p14:creationId xmlns:p14="http://schemas.microsoft.com/office/powerpoint/2010/main" val="2302946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EB048-514B-F072-7401-14613191D668}"/>
              </a:ext>
            </a:extLst>
          </p:cNvPr>
          <p:cNvSpPr>
            <a:spLocks noGrp="1"/>
          </p:cNvSpPr>
          <p:nvPr>
            <p:ph type="sldNum" sz="quarter" idx="10"/>
          </p:nvPr>
        </p:nvSpPr>
        <p:spPr/>
        <p:txBody>
          <a:bodyPr/>
          <a:lstStyle/>
          <a:p>
            <a:fld id="{E8495C6F-F2B9-460A-BCD3-4531F8558E37}" type="slidenum">
              <a:rPr lang="en-US" smtClean="0"/>
              <a:pPr/>
              <a:t>7</a:t>
            </a:fld>
            <a:endParaRPr lang="en-US"/>
          </a:p>
        </p:txBody>
      </p:sp>
      <p:sp>
        <p:nvSpPr>
          <p:cNvPr id="4" name="Title 10">
            <a:extLst>
              <a:ext uri="{FF2B5EF4-FFF2-40B4-BE49-F238E27FC236}">
                <a16:creationId xmlns:a16="http://schemas.microsoft.com/office/drawing/2014/main" id="{81BF6556-6A3A-FFC5-7980-131F54E86B3F}"/>
              </a:ext>
            </a:extLst>
          </p:cNvPr>
          <p:cNvSpPr txBox="1">
            <a:spLocks/>
          </p:cNvSpPr>
          <p:nvPr/>
        </p:nvSpPr>
        <p:spPr>
          <a:xfrm>
            <a:off x="720000" y="549779"/>
            <a:ext cx="600846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Result</a:t>
            </a:r>
          </a:p>
        </p:txBody>
      </p:sp>
      <p:sp>
        <p:nvSpPr>
          <p:cNvPr id="3" name="Rectangle 2">
            <a:extLst>
              <a:ext uri="{FF2B5EF4-FFF2-40B4-BE49-F238E27FC236}">
                <a16:creationId xmlns:a16="http://schemas.microsoft.com/office/drawing/2014/main" id="{91117266-FF01-E569-8A92-573BBA95C47C}"/>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5A9A4BE7-A543-6F45-3637-8B64C0F5FB11}"/>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Introduction</a:t>
            </a:r>
          </a:p>
        </p:txBody>
      </p:sp>
      <p:graphicFrame>
        <p:nvGraphicFramePr>
          <p:cNvPr id="7" name="Table 6">
            <a:extLst>
              <a:ext uri="{FF2B5EF4-FFF2-40B4-BE49-F238E27FC236}">
                <a16:creationId xmlns:a16="http://schemas.microsoft.com/office/drawing/2014/main" id="{131F135E-CC0C-CB3E-2FA7-B4A6FB710DA7}"/>
              </a:ext>
            </a:extLst>
          </p:cNvPr>
          <p:cNvGraphicFramePr>
            <a:graphicFrameLocks noGrp="1"/>
          </p:cNvGraphicFramePr>
          <p:nvPr>
            <p:extLst>
              <p:ext uri="{D42A27DB-BD31-4B8C-83A1-F6EECF244321}">
                <p14:modId xmlns:p14="http://schemas.microsoft.com/office/powerpoint/2010/main" val="66752834"/>
              </p:ext>
            </p:extLst>
          </p:nvPr>
        </p:nvGraphicFramePr>
        <p:xfrm>
          <a:off x="3845820" y="2182570"/>
          <a:ext cx="5008289" cy="1158240"/>
        </p:xfrm>
        <a:graphic>
          <a:graphicData uri="http://schemas.openxmlformats.org/drawingml/2006/table">
            <a:tbl>
              <a:tblPr>
                <a:tableStyleId>{3CAC9012-40DC-43E7-96E5-DB174B47D846}</a:tableStyleId>
              </a:tblPr>
              <a:tblGrid>
                <a:gridCol w="984929">
                  <a:extLst>
                    <a:ext uri="{9D8B030D-6E8A-4147-A177-3AD203B41FA5}">
                      <a16:colId xmlns:a16="http://schemas.microsoft.com/office/drawing/2014/main" val="2099374230"/>
                    </a:ext>
                  </a:extLst>
                </a:gridCol>
                <a:gridCol w="1005840">
                  <a:extLst>
                    <a:ext uri="{9D8B030D-6E8A-4147-A177-3AD203B41FA5}">
                      <a16:colId xmlns:a16="http://schemas.microsoft.com/office/drawing/2014/main" val="154464380"/>
                    </a:ext>
                  </a:extLst>
                </a:gridCol>
                <a:gridCol w="1005840">
                  <a:extLst>
                    <a:ext uri="{9D8B030D-6E8A-4147-A177-3AD203B41FA5}">
                      <a16:colId xmlns:a16="http://schemas.microsoft.com/office/drawing/2014/main" val="2535499227"/>
                    </a:ext>
                  </a:extLst>
                </a:gridCol>
                <a:gridCol w="1005840">
                  <a:extLst>
                    <a:ext uri="{9D8B030D-6E8A-4147-A177-3AD203B41FA5}">
                      <a16:colId xmlns:a16="http://schemas.microsoft.com/office/drawing/2014/main" val="2182345502"/>
                    </a:ext>
                  </a:extLst>
                </a:gridCol>
                <a:gridCol w="1005840">
                  <a:extLst>
                    <a:ext uri="{9D8B030D-6E8A-4147-A177-3AD203B41FA5}">
                      <a16:colId xmlns:a16="http://schemas.microsoft.com/office/drawing/2014/main" val="1247713133"/>
                    </a:ext>
                  </a:extLst>
                </a:gridCol>
              </a:tblGrid>
              <a:tr h="457200">
                <a:tc>
                  <a:txBody>
                    <a:bodyPr/>
                    <a:lstStyle/>
                    <a:p>
                      <a:pPr marL="0" marR="0" algn="ctr">
                        <a:lnSpc>
                          <a:spcPct val="107000"/>
                        </a:lnSpc>
                        <a:spcBef>
                          <a:spcPts val="0"/>
                        </a:spcBef>
                        <a:spcAft>
                          <a:spcPts val="800"/>
                        </a:spcAft>
                      </a:pPr>
                      <a:r>
                        <a:rPr lang="en-US" sz="1600" b="1" kern="100">
                          <a:solidFill>
                            <a:schemeClr val="bg1"/>
                          </a:solidFill>
                          <a:effectLst/>
                          <a:latin typeface="Gotham"/>
                        </a:rPr>
                        <a:t>Dataset</a:t>
                      </a:r>
                      <a:endParaRPr lang="en-US" sz="1600" b="1" kern="10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50000"/>
                      </a:schemeClr>
                    </a:solidFill>
                  </a:tcPr>
                </a:tc>
                <a:tc>
                  <a:txBody>
                    <a:bodyPr/>
                    <a:lstStyle/>
                    <a:p>
                      <a:pPr marL="0" marR="0" algn="ctr">
                        <a:lnSpc>
                          <a:spcPct val="107000"/>
                        </a:lnSpc>
                        <a:spcBef>
                          <a:spcPts val="0"/>
                        </a:spcBef>
                        <a:spcAft>
                          <a:spcPts val="800"/>
                        </a:spcAft>
                      </a:pPr>
                      <a:r>
                        <a:rPr lang="en-US" sz="1600" b="1" kern="100">
                          <a:solidFill>
                            <a:schemeClr val="bg1"/>
                          </a:solidFill>
                          <a:effectLst/>
                          <a:latin typeface="Gotham"/>
                        </a:rPr>
                        <a:t>MAE</a:t>
                      </a:r>
                      <a:endParaRPr lang="en-US" sz="1600" b="1" kern="10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50000"/>
                      </a:schemeClr>
                    </a:solidFill>
                  </a:tcPr>
                </a:tc>
                <a:tc>
                  <a:txBody>
                    <a:bodyPr/>
                    <a:lstStyle/>
                    <a:p>
                      <a:pPr marL="0" marR="0" algn="ctr">
                        <a:lnSpc>
                          <a:spcPct val="107000"/>
                        </a:lnSpc>
                        <a:spcBef>
                          <a:spcPts val="0"/>
                        </a:spcBef>
                        <a:spcAft>
                          <a:spcPts val="800"/>
                        </a:spcAft>
                      </a:pPr>
                      <a:r>
                        <a:rPr lang="en-US" sz="1600" b="1" kern="100">
                          <a:solidFill>
                            <a:schemeClr val="bg1"/>
                          </a:solidFill>
                          <a:effectLst/>
                          <a:latin typeface="Gotham"/>
                        </a:rPr>
                        <a:t>MAPE (%)</a:t>
                      </a:r>
                      <a:endParaRPr lang="en-US" sz="1600" b="1" kern="10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50000"/>
                      </a:schemeClr>
                    </a:solidFill>
                  </a:tcPr>
                </a:tc>
                <a:tc>
                  <a:txBody>
                    <a:bodyPr/>
                    <a:lstStyle/>
                    <a:p>
                      <a:pPr marL="0" marR="0" algn="ctr">
                        <a:lnSpc>
                          <a:spcPct val="107000"/>
                        </a:lnSpc>
                        <a:spcBef>
                          <a:spcPts val="0"/>
                        </a:spcBef>
                        <a:spcAft>
                          <a:spcPts val="800"/>
                        </a:spcAft>
                      </a:pPr>
                      <a:r>
                        <a:rPr lang="en-US" sz="1600" b="1" kern="100">
                          <a:solidFill>
                            <a:schemeClr val="bg1"/>
                          </a:solidFill>
                          <a:effectLst/>
                          <a:latin typeface="Gotham"/>
                        </a:rPr>
                        <a:t>RMSE</a:t>
                      </a:r>
                      <a:endParaRPr lang="en-US" sz="1600" b="1" kern="10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50000"/>
                      </a:schemeClr>
                    </a:solidFill>
                  </a:tcPr>
                </a:tc>
                <a:tc>
                  <a:txBody>
                    <a:bodyPr/>
                    <a:lstStyle/>
                    <a:p>
                      <a:pPr marL="0" marR="0" algn="ctr">
                        <a:lnSpc>
                          <a:spcPct val="107000"/>
                        </a:lnSpc>
                        <a:spcBef>
                          <a:spcPts val="0"/>
                        </a:spcBef>
                        <a:spcAft>
                          <a:spcPts val="800"/>
                        </a:spcAft>
                      </a:pPr>
                      <a:r>
                        <a:rPr lang="en-US" sz="1600" b="1" kern="100">
                          <a:solidFill>
                            <a:schemeClr val="bg1"/>
                          </a:solidFill>
                          <a:effectLst/>
                          <a:latin typeface="Gotham"/>
                        </a:rPr>
                        <a:t>R</a:t>
                      </a:r>
                      <a:r>
                        <a:rPr lang="en-US" sz="1600" b="1" kern="100" baseline="30000">
                          <a:solidFill>
                            <a:schemeClr val="bg1"/>
                          </a:solidFill>
                          <a:effectLst/>
                          <a:latin typeface="Gotham"/>
                        </a:rPr>
                        <a:t>2</a:t>
                      </a:r>
                      <a:endParaRPr lang="en-US" sz="1600" b="1" kern="100">
                        <a:solidFill>
                          <a:schemeClr val="bg1"/>
                        </a:solidFill>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2163394044"/>
                  </a:ext>
                </a:extLst>
              </a:tr>
              <a:tr h="350520">
                <a:tc>
                  <a:txBody>
                    <a:bodyPr/>
                    <a:lstStyle/>
                    <a:p>
                      <a:pPr marL="0" marR="0" algn="ctr">
                        <a:lnSpc>
                          <a:spcPct val="107000"/>
                        </a:lnSpc>
                        <a:spcBef>
                          <a:spcPts val="0"/>
                        </a:spcBef>
                        <a:spcAft>
                          <a:spcPts val="800"/>
                        </a:spcAft>
                      </a:pPr>
                      <a:r>
                        <a:rPr lang="en-US" sz="1600" kern="100">
                          <a:effectLst/>
                          <a:latin typeface="Gotham"/>
                          <a:ea typeface="Calibri" panose="020F0502020204030204" pitchFamily="34" charset="0"/>
                          <a:cs typeface="Cordia New" panose="020B0304020202020204" pitchFamily="34" charset="-34"/>
                        </a:rPr>
                        <a:t>Train</a:t>
                      </a: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600" kern="100" dirty="0">
                          <a:effectLst/>
                          <a:latin typeface="Gotham"/>
                        </a:rPr>
                        <a:t>20.42</a:t>
                      </a:r>
                      <a:endParaRPr lang="en-US" sz="1600" kern="100" dirty="0">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600" kern="100" dirty="0">
                          <a:effectLst/>
                          <a:latin typeface="Gotham"/>
                        </a:rPr>
                        <a:t>4.51</a:t>
                      </a:r>
                      <a:endParaRPr lang="en-US" sz="1600" kern="100" dirty="0">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600" kern="100" dirty="0">
                          <a:effectLst/>
                          <a:latin typeface="Gotham"/>
                        </a:rPr>
                        <a:t>30.38</a:t>
                      </a:r>
                      <a:endParaRPr lang="en-US" sz="1600" kern="100" dirty="0">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600" kern="100" dirty="0">
                          <a:effectLst/>
                          <a:latin typeface="Gotham"/>
                        </a:rPr>
                        <a:t>0.83</a:t>
                      </a:r>
                      <a:endParaRPr lang="en-US" sz="1600" kern="100" dirty="0">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56200030"/>
                  </a:ext>
                </a:extLst>
              </a:tr>
              <a:tr h="350520">
                <a:tc>
                  <a:txBody>
                    <a:bodyPr/>
                    <a:lstStyle/>
                    <a:p>
                      <a:pPr marL="0" marR="0" algn="ctr">
                        <a:lnSpc>
                          <a:spcPct val="107000"/>
                        </a:lnSpc>
                        <a:spcBef>
                          <a:spcPts val="0"/>
                        </a:spcBef>
                        <a:spcAft>
                          <a:spcPts val="800"/>
                        </a:spcAft>
                      </a:pPr>
                      <a:r>
                        <a:rPr lang="en-US" sz="1600" kern="100">
                          <a:effectLst/>
                          <a:latin typeface="Gotham"/>
                        </a:rPr>
                        <a:t>Test</a:t>
                      </a:r>
                      <a:endParaRPr lang="en-US" sz="1600" kern="100">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800"/>
                        </a:spcAft>
                      </a:pPr>
                      <a:r>
                        <a:rPr lang="en-US" sz="1600" kern="100" dirty="0">
                          <a:effectLst/>
                          <a:latin typeface="Gotham"/>
                        </a:rPr>
                        <a:t>26.72</a:t>
                      </a:r>
                      <a:endParaRPr lang="en-US" sz="1600" kern="100" dirty="0">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800"/>
                        </a:spcAft>
                      </a:pPr>
                      <a:r>
                        <a:rPr lang="en-US" sz="1600" kern="100" dirty="0">
                          <a:effectLst/>
                          <a:latin typeface="Gotham"/>
                        </a:rPr>
                        <a:t>5.94</a:t>
                      </a:r>
                      <a:endParaRPr lang="en-US" sz="1600" kern="100" dirty="0">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800"/>
                        </a:spcAft>
                      </a:pPr>
                      <a:r>
                        <a:rPr lang="en-US" sz="1600" kern="100" dirty="0">
                          <a:effectLst/>
                          <a:latin typeface="Gotham"/>
                        </a:rPr>
                        <a:t>43.40</a:t>
                      </a:r>
                      <a:endParaRPr lang="en-US" sz="1600" kern="100" dirty="0">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07000"/>
                        </a:lnSpc>
                        <a:spcBef>
                          <a:spcPts val="0"/>
                        </a:spcBef>
                        <a:spcAft>
                          <a:spcPts val="800"/>
                        </a:spcAft>
                      </a:pPr>
                      <a:r>
                        <a:rPr lang="en-US" sz="1600" kern="100" dirty="0">
                          <a:effectLst/>
                          <a:latin typeface="Gotham"/>
                        </a:rPr>
                        <a:t>0.66</a:t>
                      </a:r>
                      <a:endParaRPr lang="en-US" sz="1600" kern="100" dirty="0">
                        <a:effectLst/>
                        <a:latin typeface="Gotham"/>
                        <a:ea typeface="Calibri" panose="020F0502020204030204" pitchFamily="34" charset="0"/>
                        <a:cs typeface="Cordia New" panose="020B0304020202020204" pitchFamily="34" charset="-34"/>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73626281"/>
                  </a:ext>
                </a:extLst>
              </a:tr>
            </a:tbl>
          </a:graphicData>
        </a:graphic>
      </p:graphicFrame>
      <p:pic>
        <p:nvPicPr>
          <p:cNvPr id="21" name="Picture 20">
            <a:extLst>
              <a:ext uri="{FF2B5EF4-FFF2-40B4-BE49-F238E27FC236}">
                <a16:creationId xmlns:a16="http://schemas.microsoft.com/office/drawing/2014/main" id="{E1C807E9-D47E-9541-2D50-90AF468E9D78}"/>
              </a:ext>
            </a:extLst>
          </p:cNvPr>
          <p:cNvPicPr>
            <a:picLocks noChangeAspect="1"/>
          </p:cNvPicPr>
          <p:nvPr/>
        </p:nvPicPr>
        <p:blipFill>
          <a:blip r:embed="rId3"/>
          <a:stretch>
            <a:fillRect/>
          </a:stretch>
        </p:blipFill>
        <p:spPr>
          <a:xfrm>
            <a:off x="5988850" y="539496"/>
            <a:ext cx="2608235" cy="748899"/>
          </a:xfrm>
          <a:prstGeom prst="rect">
            <a:avLst/>
          </a:prstGeom>
        </p:spPr>
      </p:pic>
      <p:pic>
        <p:nvPicPr>
          <p:cNvPr id="1030" name="Picture 6">
            <a:extLst>
              <a:ext uri="{FF2B5EF4-FFF2-40B4-BE49-F238E27FC236}">
                <a16:creationId xmlns:a16="http://schemas.microsoft.com/office/drawing/2014/main" id="{02ACA1FB-906F-6E68-0BF9-AD5713ADE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00" y="1462197"/>
            <a:ext cx="2835020" cy="2935847"/>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3">
            <a:extLst>
              <a:ext uri="{FF2B5EF4-FFF2-40B4-BE49-F238E27FC236}">
                <a16:creationId xmlns:a16="http://schemas.microsoft.com/office/drawing/2014/main" id="{1B3D0482-2252-5B02-28A5-15A045BBD220}"/>
              </a:ext>
            </a:extLst>
          </p:cNvPr>
          <p:cNvSpPr txBox="1">
            <a:spLocks/>
          </p:cNvSpPr>
          <p:nvPr/>
        </p:nvSpPr>
        <p:spPr>
          <a:xfrm>
            <a:off x="3718400" y="1861750"/>
            <a:ext cx="5227149" cy="352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ublic Sans Medium"/>
              <a:buNone/>
              <a:defRPr sz="12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685800" indent="-625475"/>
            <a:r>
              <a:rPr lang="en-US" sz="1200" b="1">
                <a:solidFill>
                  <a:schemeClr val="tx1"/>
                </a:solidFill>
                <a:latin typeface="Gotham"/>
              </a:rPr>
              <a:t>Table 3. </a:t>
            </a:r>
            <a:r>
              <a:rPr lang="en-US" sz="1200">
                <a:solidFill>
                  <a:schemeClr val="tx1"/>
                </a:solidFill>
                <a:latin typeface="Gotham"/>
              </a:rPr>
              <a:t>Performance on T</a:t>
            </a:r>
            <a:r>
              <a:rPr lang="en-US" sz="1200" baseline="-25000">
                <a:solidFill>
                  <a:schemeClr val="tx1"/>
                </a:solidFill>
                <a:latin typeface="Gotham"/>
              </a:rPr>
              <a:t>b</a:t>
            </a:r>
            <a:r>
              <a:rPr lang="en-US" sz="1200">
                <a:solidFill>
                  <a:schemeClr val="tx1"/>
                </a:solidFill>
                <a:latin typeface="Gotham"/>
              </a:rPr>
              <a:t> Prediction Model within CHON Scope</a:t>
            </a:r>
          </a:p>
        </p:txBody>
      </p:sp>
      <p:sp>
        <p:nvSpPr>
          <p:cNvPr id="8" name="Subtitle 2">
            <a:extLst>
              <a:ext uri="{FF2B5EF4-FFF2-40B4-BE49-F238E27FC236}">
                <a16:creationId xmlns:a16="http://schemas.microsoft.com/office/drawing/2014/main" id="{563A16EC-DBE7-C14A-B6D4-215A4B0D1FAE}"/>
              </a:ext>
            </a:extLst>
          </p:cNvPr>
          <p:cNvSpPr txBox="1">
            <a:spLocks/>
          </p:cNvSpPr>
          <p:nvPr/>
        </p:nvSpPr>
        <p:spPr>
          <a:xfrm>
            <a:off x="682219" y="4369178"/>
            <a:ext cx="3200361" cy="335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r>
              <a:rPr lang="en-US" b="1">
                <a:solidFill>
                  <a:schemeClr val="tx1"/>
                </a:solidFill>
                <a:latin typeface="Gotham"/>
              </a:rPr>
              <a:t>Fig 3. </a:t>
            </a:r>
            <a:r>
              <a:rPr lang="en-US">
                <a:solidFill>
                  <a:schemeClr val="tx1"/>
                </a:solidFill>
                <a:latin typeface="Gotham"/>
              </a:rPr>
              <a:t>Best T</a:t>
            </a:r>
            <a:r>
              <a:rPr lang="en-US" baseline="-25000">
                <a:solidFill>
                  <a:schemeClr val="tx1"/>
                </a:solidFill>
                <a:latin typeface="Gotham"/>
              </a:rPr>
              <a:t>b</a:t>
            </a:r>
            <a:r>
              <a:rPr lang="en-US">
                <a:solidFill>
                  <a:schemeClr val="tx1"/>
                </a:solidFill>
                <a:latin typeface="Gotham"/>
              </a:rPr>
              <a:t> model on CHON Scope</a:t>
            </a:r>
          </a:p>
        </p:txBody>
      </p:sp>
    </p:spTree>
    <p:extLst>
      <p:ext uri="{BB962C8B-B14F-4D97-AF65-F5344CB8AC3E}">
        <p14:creationId xmlns:p14="http://schemas.microsoft.com/office/powerpoint/2010/main" val="259516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BBBEB2-D791-0CA0-DF24-F13A0FB2D247}"/>
              </a:ext>
            </a:extLst>
          </p:cNvPr>
          <p:cNvSpPr>
            <a:spLocks noGrp="1"/>
          </p:cNvSpPr>
          <p:nvPr>
            <p:ph type="sldNum" sz="quarter" idx="10"/>
          </p:nvPr>
        </p:nvSpPr>
        <p:spPr/>
        <p:txBody>
          <a:bodyPr/>
          <a:lstStyle/>
          <a:p>
            <a:fld id="{E8495C6F-F2B9-460A-BCD3-4531F8558E37}" type="slidenum">
              <a:rPr lang="en-US" smtClean="0"/>
              <a:pPr/>
              <a:t>8</a:t>
            </a:fld>
            <a:endParaRPr lang="en-US"/>
          </a:p>
        </p:txBody>
      </p:sp>
      <p:sp>
        <p:nvSpPr>
          <p:cNvPr id="5" name="Title 10">
            <a:extLst>
              <a:ext uri="{FF2B5EF4-FFF2-40B4-BE49-F238E27FC236}">
                <a16:creationId xmlns:a16="http://schemas.microsoft.com/office/drawing/2014/main" id="{9B5A308F-56E4-C060-A858-1C946F012C3B}"/>
              </a:ext>
            </a:extLst>
          </p:cNvPr>
          <p:cNvSpPr txBox="1">
            <a:spLocks/>
          </p:cNvSpPr>
          <p:nvPr/>
        </p:nvSpPr>
        <p:spPr>
          <a:xfrm>
            <a:off x="720000" y="354047"/>
            <a:ext cx="1562400" cy="375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2000" b="1" u="sng">
                <a:solidFill>
                  <a:schemeClr val="tx1"/>
                </a:solidFill>
                <a:latin typeface="Gotham"/>
              </a:rPr>
              <a:t>Introduction</a:t>
            </a:r>
          </a:p>
        </p:txBody>
      </p:sp>
      <p:sp>
        <p:nvSpPr>
          <p:cNvPr id="6" name="Subtitle 1">
            <a:extLst>
              <a:ext uri="{FF2B5EF4-FFF2-40B4-BE49-F238E27FC236}">
                <a16:creationId xmlns:a16="http://schemas.microsoft.com/office/drawing/2014/main" id="{163CD2D1-1404-E584-AC95-9C9FFFEF6656}"/>
              </a:ext>
            </a:extLst>
          </p:cNvPr>
          <p:cNvSpPr txBox="1">
            <a:spLocks/>
          </p:cNvSpPr>
          <p:nvPr/>
        </p:nvSpPr>
        <p:spPr>
          <a:xfrm>
            <a:off x="5967984" y="1650220"/>
            <a:ext cx="2977896" cy="22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lgn="thaiDist">
              <a:buClrTx/>
              <a:buSzPct val="100000"/>
            </a:pPr>
            <a:r>
              <a:rPr lang="en-US">
                <a:solidFill>
                  <a:schemeClr val="tx1"/>
                </a:solidFill>
                <a:latin typeface="Gotham"/>
              </a:rPr>
              <a:t>    The functional group that this T</a:t>
            </a:r>
            <a:r>
              <a:rPr lang="en-US" baseline="-25000">
                <a:solidFill>
                  <a:schemeClr val="tx1"/>
                </a:solidFill>
                <a:latin typeface="Gotham"/>
              </a:rPr>
              <a:t>b </a:t>
            </a:r>
            <a:r>
              <a:rPr lang="en-US">
                <a:solidFill>
                  <a:schemeClr val="tx1"/>
                </a:solidFill>
                <a:latin typeface="Gotham"/>
              </a:rPr>
              <a:t>prediction model can predict well is that the group that have condition with R</a:t>
            </a:r>
            <a:r>
              <a:rPr lang="en-US" baseline="30000">
                <a:solidFill>
                  <a:schemeClr val="tx1"/>
                </a:solidFill>
                <a:latin typeface="Gotham"/>
              </a:rPr>
              <a:t>2</a:t>
            </a:r>
            <a:r>
              <a:rPr lang="en-US">
                <a:solidFill>
                  <a:schemeClr val="tx1"/>
                </a:solidFill>
                <a:latin typeface="Gotham"/>
              </a:rPr>
              <a:t> ≥0.5 and MAPE ≤10%</a:t>
            </a:r>
          </a:p>
          <a:p>
            <a:pPr marL="139700" indent="0" algn="thaiDist">
              <a:buClrTx/>
              <a:buSzPct val="100000"/>
            </a:pPr>
            <a:endParaRPr lang="en-US">
              <a:solidFill>
                <a:schemeClr val="tx1"/>
              </a:solidFill>
              <a:latin typeface="Gotham"/>
            </a:endParaRPr>
          </a:p>
          <a:p>
            <a:pPr marL="139700" indent="0" algn="thaiDist">
              <a:buClrTx/>
              <a:buSzPct val="100000"/>
            </a:pPr>
            <a:r>
              <a:rPr lang="en-US" b="1">
                <a:solidFill>
                  <a:srgbClr val="00B050"/>
                </a:solidFill>
                <a:latin typeface="Gotham"/>
              </a:rPr>
              <a:t>Acceptable</a:t>
            </a:r>
            <a:r>
              <a:rPr lang="en-US">
                <a:solidFill>
                  <a:schemeClr val="tx1"/>
                </a:solidFill>
                <a:latin typeface="Gotham"/>
              </a:rPr>
              <a:t>: Ester, Alkene, Ketone, Alkane, Amine, Alcohol, Alkyne</a:t>
            </a:r>
          </a:p>
          <a:p>
            <a:pPr marL="139700" indent="0" algn="thaiDist">
              <a:buClrTx/>
              <a:buSzPct val="100000"/>
            </a:pPr>
            <a:endParaRPr lang="en-US" baseline="30000">
              <a:solidFill>
                <a:schemeClr val="tx1"/>
              </a:solidFill>
              <a:latin typeface="Gotham"/>
            </a:endParaRPr>
          </a:p>
          <a:p>
            <a:pPr marL="139700" indent="0" algn="thaiDist">
              <a:buClrTx/>
              <a:buSzPct val="100000"/>
            </a:pPr>
            <a:r>
              <a:rPr lang="en-US" b="1">
                <a:solidFill>
                  <a:srgbClr val="FF0000"/>
                </a:solidFill>
                <a:latin typeface="Gotham"/>
              </a:rPr>
              <a:t>Unacceptable</a:t>
            </a:r>
            <a:r>
              <a:rPr lang="en-US">
                <a:solidFill>
                  <a:schemeClr val="tx1"/>
                </a:solidFill>
                <a:latin typeface="Gotham"/>
              </a:rPr>
              <a:t>: Amide, Aldehyde, Aromatic, Carboxylic Acid, Ether</a:t>
            </a:r>
          </a:p>
          <a:p>
            <a:pPr marL="139700" indent="0" algn="thaiDist">
              <a:buClrTx/>
              <a:buSzPct val="100000"/>
            </a:pPr>
            <a:endParaRPr lang="en-US">
              <a:solidFill>
                <a:schemeClr val="tx1"/>
              </a:solidFill>
              <a:latin typeface="Gotham"/>
            </a:endParaRPr>
          </a:p>
        </p:txBody>
      </p:sp>
      <p:pic>
        <p:nvPicPr>
          <p:cNvPr id="7" name="Picture 6">
            <a:extLst>
              <a:ext uri="{FF2B5EF4-FFF2-40B4-BE49-F238E27FC236}">
                <a16:creationId xmlns:a16="http://schemas.microsoft.com/office/drawing/2014/main" id="{3A82196F-38C7-B669-3139-02D551F6E166}"/>
              </a:ext>
            </a:extLst>
          </p:cNvPr>
          <p:cNvPicPr>
            <a:picLocks noChangeAspect="1"/>
          </p:cNvPicPr>
          <p:nvPr/>
        </p:nvPicPr>
        <p:blipFill>
          <a:blip r:embed="rId3"/>
          <a:stretch>
            <a:fillRect/>
          </a:stretch>
        </p:blipFill>
        <p:spPr>
          <a:xfrm>
            <a:off x="5988850" y="539496"/>
            <a:ext cx="2608235" cy="748899"/>
          </a:xfrm>
          <a:prstGeom prst="rect">
            <a:avLst/>
          </a:prstGeom>
        </p:spPr>
      </p:pic>
      <p:sp>
        <p:nvSpPr>
          <p:cNvPr id="14" name="Subtitle 2">
            <a:extLst>
              <a:ext uri="{FF2B5EF4-FFF2-40B4-BE49-F238E27FC236}">
                <a16:creationId xmlns:a16="http://schemas.microsoft.com/office/drawing/2014/main" id="{971C23B4-D0EE-F5DE-10BB-8356C16683BB}"/>
              </a:ext>
            </a:extLst>
          </p:cNvPr>
          <p:cNvSpPr txBox="1">
            <a:spLocks/>
          </p:cNvSpPr>
          <p:nvPr/>
        </p:nvSpPr>
        <p:spPr>
          <a:xfrm>
            <a:off x="546915" y="4789453"/>
            <a:ext cx="5170673" cy="6137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1pPr>
            <a:lvl2pPr marL="914400" marR="0" lvl="1"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2pPr>
            <a:lvl3pPr marL="1371600" marR="0" lvl="2"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3pPr>
            <a:lvl4pPr marL="1828800" marR="0" lvl="3"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4pPr>
            <a:lvl5pPr marL="2286000" marR="0" lvl="4"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5pPr>
            <a:lvl6pPr marL="2743200" marR="0" lvl="5"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6pPr>
            <a:lvl7pPr marL="3200400" marR="0" lvl="6"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7pPr>
            <a:lvl8pPr marL="3657600" marR="0" lvl="7" indent="-317500" algn="ctr" rtl="0">
              <a:lnSpc>
                <a:spcPct val="100000"/>
              </a:lnSpc>
              <a:spcBef>
                <a:spcPts val="1600"/>
              </a:spcBef>
              <a:spcAft>
                <a:spcPts val="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8pPr>
            <a:lvl9pPr marL="4114800" marR="0" lvl="8" indent="-317500" algn="ctr" rtl="0">
              <a:lnSpc>
                <a:spcPct val="100000"/>
              </a:lnSpc>
              <a:spcBef>
                <a:spcPts val="1600"/>
              </a:spcBef>
              <a:spcAft>
                <a:spcPts val="1600"/>
              </a:spcAft>
              <a:buClr>
                <a:schemeClr val="dk2"/>
              </a:buClr>
              <a:buSzPts val="1400"/>
              <a:buFont typeface="Public Sans Medium"/>
              <a:buNone/>
              <a:defRPr sz="1400" b="0" i="0" u="none" strike="noStrike" cap="none">
                <a:solidFill>
                  <a:schemeClr val="dk2"/>
                </a:solidFill>
                <a:latin typeface="Public Sans Medium"/>
                <a:ea typeface="Public Sans Medium"/>
                <a:cs typeface="Public Sans Medium"/>
                <a:sym typeface="Public Sans Medium"/>
              </a:defRPr>
            </a:lvl9pPr>
          </a:lstStyle>
          <a:p>
            <a:pPr marL="139700" indent="0"/>
            <a:r>
              <a:rPr lang="en-US" sz="1200" b="1">
                <a:solidFill>
                  <a:schemeClr val="tx1"/>
                </a:solidFill>
                <a:latin typeface="Gotham"/>
              </a:rPr>
              <a:t>Fig 4. </a:t>
            </a:r>
            <a:r>
              <a:rPr lang="en-US" sz="1200">
                <a:solidFill>
                  <a:schemeClr val="tx1"/>
                </a:solidFill>
                <a:latin typeface="Gotham"/>
              </a:rPr>
              <a:t>T</a:t>
            </a:r>
            <a:r>
              <a:rPr lang="en-US" sz="1200" baseline="-25000">
                <a:solidFill>
                  <a:schemeClr val="tx1"/>
                </a:solidFill>
                <a:latin typeface="Gotham"/>
              </a:rPr>
              <a:t>b</a:t>
            </a:r>
            <a:r>
              <a:rPr lang="en-US" sz="1200">
                <a:solidFill>
                  <a:schemeClr val="tx1"/>
                </a:solidFill>
                <a:latin typeface="Gotham"/>
              </a:rPr>
              <a:t> Prediction on CHON Scope Group by Functional Group</a:t>
            </a:r>
          </a:p>
        </p:txBody>
      </p:sp>
      <p:pic>
        <p:nvPicPr>
          <p:cNvPr id="15" name="Picture 14">
            <a:extLst>
              <a:ext uri="{FF2B5EF4-FFF2-40B4-BE49-F238E27FC236}">
                <a16:creationId xmlns:a16="http://schemas.microsoft.com/office/drawing/2014/main" id="{DCBB2D39-0960-7A8C-8E37-E47A80B47F63}"/>
              </a:ext>
            </a:extLst>
          </p:cNvPr>
          <p:cNvPicPr>
            <a:picLocks noChangeAspect="1"/>
          </p:cNvPicPr>
          <p:nvPr/>
        </p:nvPicPr>
        <p:blipFill>
          <a:blip r:embed="rId4"/>
          <a:stretch>
            <a:fillRect/>
          </a:stretch>
        </p:blipFill>
        <p:spPr>
          <a:xfrm>
            <a:off x="404267" y="964894"/>
            <a:ext cx="5170673" cy="3993193"/>
          </a:xfrm>
          <a:prstGeom prst="rect">
            <a:avLst/>
          </a:prstGeom>
        </p:spPr>
      </p:pic>
      <p:sp>
        <p:nvSpPr>
          <p:cNvPr id="21" name="Rectangle 20">
            <a:extLst>
              <a:ext uri="{FF2B5EF4-FFF2-40B4-BE49-F238E27FC236}">
                <a16:creationId xmlns:a16="http://schemas.microsoft.com/office/drawing/2014/main" id="{397FD02C-7B1B-B8B1-D637-18B482275411}"/>
              </a:ext>
            </a:extLst>
          </p:cNvPr>
          <p:cNvSpPr/>
          <p:nvPr/>
        </p:nvSpPr>
        <p:spPr>
          <a:xfrm>
            <a:off x="629540" y="1227719"/>
            <a:ext cx="2507534" cy="113002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A1378B6-7293-9AD1-0E4A-3304FD8C71ED}"/>
              </a:ext>
            </a:extLst>
          </p:cNvPr>
          <p:cNvSpPr/>
          <p:nvPr/>
        </p:nvSpPr>
        <p:spPr>
          <a:xfrm>
            <a:off x="629540" y="3409950"/>
            <a:ext cx="2507534" cy="124704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1C03-A127-8A80-B9F5-36437BA89F20}"/>
              </a:ext>
            </a:extLst>
          </p:cNvPr>
          <p:cNvSpPr/>
          <p:nvPr/>
        </p:nvSpPr>
        <p:spPr>
          <a:xfrm>
            <a:off x="4321942" y="1227721"/>
            <a:ext cx="1177158" cy="113002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18E488-E4B8-B342-7DB1-50A77489D526}"/>
              </a:ext>
            </a:extLst>
          </p:cNvPr>
          <p:cNvSpPr/>
          <p:nvPr/>
        </p:nvSpPr>
        <p:spPr>
          <a:xfrm>
            <a:off x="3137074" y="2357742"/>
            <a:ext cx="2362026" cy="105220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FBD272F-4C26-5AF9-DFFF-DD83C02306AB}"/>
              </a:ext>
            </a:extLst>
          </p:cNvPr>
          <p:cNvSpPr/>
          <p:nvPr/>
        </p:nvSpPr>
        <p:spPr>
          <a:xfrm>
            <a:off x="3137073" y="1227719"/>
            <a:ext cx="1184867" cy="1137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Rectangle 25">
            <a:extLst>
              <a:ext uri="{FF2B5EF4-FFF2-40B4-BE49-F238E27FC236}">
                <a16:creationId xmlns:a16="http://schemas.microsoft.com/office/drawing/2014/main" id="{EC5D318F-171D-A3E0-9A36-9047CA26B628}"/>
              </a:ext>
            </a:extLst>
          </p:cNvPr>
          <p:cNvSpPr/>
          <p:nvPr/>
        </p:nvSpPr>
        <p:spPr>
          <a:xfrm>
            <a:off x="629540" y="2365536"/>
            <a:ext cx="2507533" cy="10522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Rectangle 26">
            <a:extLst>
              <a:ext uri="{FF2B5EF4-FFF2-40B4-BE49-F238E27FC236}">
                <a16:creationId xmlns:a16="http://schemas.microsoft.com/office/drawing/2014/main" id="{7C992E09-3ADF-B463-DBB7-7C3DB4AED742}"/>
              </a:ext>
            </a:extLst>
          </p:cNvPr>
          <p:cNvSpPr/>
          <p:nvPr/>
        </p:nvSpPr>
        <p:spPr>
          <a:xfrm>
            <a:off x="3137074" y="3417741"/>
            <a:ext cx="2362026" cy="1239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Rectangle 27">
            <a:extLst>
              <a:ext uri="{FF2B5EF4-FFF2-40B4-BE49-F238E27FC236}">
                <a16:creationId xmlns:a16="http://schemas.microsoft.com/office/drawing/2014/main" id="{68078437-CD80-2147-7102-AB439373763D}"/>
              </a:ext>
            </a:extLst>
          </p:cNvPr>
          <p:cNvSpPr/>
          <p:nvPr/>
        </p:nvSpPr>
        <p:spPr>
          <a:xfrm>
            <a:off x="546915" y="425110"/>
            <a:ext cx="176350" cy="669340"/>
          </a:xfrm>
          <a:prstGeom prst="rect">
            <a:avLst/>
          </a:prstGeom>
          <a:solidFill>
            <a:srgbClr val="1F497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0">
            <a:extLst>
              <a:ext uri="{FF2B5EF4-FFF2-40B4-BE49-F238E27FC236}">
                <a16:creationId xmlns:a16="http://schemas.microsoft.com/office/drawing/2014/main" id="{65197EB0-54F3-36EE-A109-091BE81E4185}"/>
              </a:ext>
            </a:extLst>
          </p:cNvPr>
          <p:cNvSpPr txBox="1">
            <a:spLocks/>
          </p:cNvSpPr>
          <p:nvPr/>
        </p:nvSpPr>
        <p:spPr>
          <a:xfrm>
            <a:off x="720000" y="549779"/>
            <a:ext cx="1421220" cy="669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r>
              <a:rPr lang="en-US" sz="3600" b="1">
                <a:solidFill>
                  <a:schemeClr val="tx1"/>
                </a:solidFill>
                <a:latin typeface="Gotham"/>
              </a:rPr>
              <a:t>Result</a:t>
            </a:r>
            <a:endParaRPr lang="en-US" sz="3600" b="1" baseline="-25000">
              <a:solidFill>
                <a:schemeClr val="tx1"/>
              </a:solidFill>
              <a:latin typeface="Gotham"/>
            </a:endParaRPr>
          </a:p>
        </p:txBody>
      </p:sp>
    </p:spTree>
    <p:extLst>
      <p:ext uri="{BB962C8B-B14F-4D97-AF65-F5344CB8AC3E}">
        <p14:creationId xmlns:p14="http://schemas.microsoft.com/office/powerpoint/2010/main" val="332882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9E9E7-573E-1191-2A48-CAE44DF12630}"/>
              </a:ext>
            </a:extLst>
          </p:cNvPr>
          <p:cNvSpPr>
            <a:spLocks noGrp="1"/>
          </p:cNvSpPr>
          <p:nvPr>
            <p:ph type="sldNum" sz="quarter" idx="10"/>
          </p:nvPr>
        </p:nvSpPr>
        <p:spPr/>
        <p:txBody>
          <a:bodyPr/>
          <a:lstStyle/>
          <a:p>
            <a:fld id="{E8495C6F-F2B9-460A-BCD3-4531F8558E37}" type="slidenum">
              <a:rPr lang="en-US" smtClean="0"/>
              <a:pPr/>
              <a:t>9</a:t>
            </a:fld>
            <a:endParaRPr lang="en-US"/>
          </a:p>
        </p:txBody>
      </p:sp>
      <p:sp>
        <p:nvSpPr>
          <p:cNvPr id="3" name="Title 14">
            <a:extLst>
              <a:ext uri="{FF2B5EF4-FFF2-40B4-BE49-F238E27FC236}">
                <a16:creationId xmlns:a16="http://schemas.microsoft.com/office/drawing/2014/main" id="{61B14A43-162F-E944-96E1-18DE28184CDF}"/>
              </a:ext>
            </a:extLst>
          </p:cNvPr>
          <p:cNvSpPr txBox="1">
            <a:spLocks/>
          </p:cNvSpPr>
          <p:nvPr/>
        </p:nvSpPr>
        <p:spPr>
          <a:xfrm>
            <a:off x="2" y="1929601"/>
            <a:ext cx="9143999" cy="100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2"/>
              </a:buClr>
              <a:buSzPts val="3500"/>
              <a:buFont typeface="DM Serif Text"/>
              <a:buNone/>
              <a:defRPr sz="3500" b="0" i="0" u="none" strike="noStrike" cap="none">
                <a:solidFill>
                  <a:schemeClr val="dk2"/>
                </a:solidFill>
                <a:latin typeface="DM Serif Text"/>
                <a:ea typeface="DM Serif Text"/>
                <a:cs typeface="DM Serif Text"/>
                <a:sym typeface="DM Serif Text"/>
              </a:defRPr>
            </a:lvl9pPr>
          </a:lstStyle>
          <a:p>
            <a:pPr algn="ctr"/>
            <a:r>
              <a:rPr lang="en-US" sz="5400" b="1">
                <a:solidFill>
                  <a:schemeClr val="tx1"/>
                </a:solidFill>
                <a:latin typeface="Gotham"/>
              </a:rPr>
              <a:t>Second Semester</a:t>
            </a:r>
          </a:p>
        </p:txBody>
      </p:sp>
    </p:spTree>
    <p:extLst>
      <p:ext uri="{BB962C8B-B14F-4D97-AF65-F5344CB8AC3E}">
        <p14:creationId xmlns:p14="http://schemas.microsoft.com/office/powerpoint/2010/main" val="608336520"/>
      </p:ext>
    </p:extLst>
  </p:cSld>
  <p:clrMapOvr>
    <a:masterClrMapping/>
  </p:clrMapOvr>
</p:sld>
</file>

<file path=ppt/theme/theme1.xml><?xml version="1.0" encoding="utf-8"?>
<a:theme xmlns:a="http://schemas.openxmlformats.org/drawingml/2006/main" name="MBA: Business Master's Degree by Slidesgo">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439E9D3845214D876CEBCD8D82B5D0" ma:contentTypeVersion="12" ma:contentTypeDescription="Create a new document." ma:contentTypeScope="" ma:versionID="c42a4dce47cdbf0cfc9e8ba7677c5616">
  <xsd:schema xmlns:xsd="http://www.w3.org/2001/XMLSchema" xmlns:xs="http://www.w3.org/2001/XMLSchema" xmlns:p="http://schemas.microsoft.com/office/2006/metadata/properties" xmlns:ns2="64ce19f8-6b54-4e07-8bbd-c2bdc6739659" xmlns:ns3="09e42f35-edb6-4a24-b115-7ca5f6f941e1" targetNamespace="http://schemas.microsoft.com/office/2006/metadata/properties" ma:root="true" ma:fieldsID="bd7d396ac9a7ff8b2a9c032b9dfe94d3" ns2:_="" ns3:_="">
    <xsd:import namespace="64ce19f8-6b54-4e07-8bbd-c2bdc6739659"/>
    <xsd:import namespace="09e42f35-edb6-4a24-b115-7ca5f6f941e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ce19f8-6b54-4e07-8bbd-c2bdc67396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2b0d96b-770d-423b-b424-a73d85b642e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e42f35-edb6-4a24-b115-7ca5f6f941e1"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7b90f50-d6f8-4fae-85ae-806f63920fcb}" ma:internalName="TaxCatchAll" ma:showField="CatchAllData" ma:web="09e42f35-edb6-4a24-b115-7ca5f6f941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4ce19f8-6b54-4e07-8bbd-c2bdc6739659">
      <Terms xmlns="http://schemas.microsoft.com/office/infopath/2007/PartnerControls"/>
    </lcf76f155ced4ddcb4097134ff3c332f>
    <TaxCatchAll xmlns="09e42f35-edb6-4a24-b115-7ca5f6f941e1" xsi:nil="true"/>
  </documentManagement>
</p:properties>
</file>

<file path=customXml/itemProps1.xml><?xml version="1.0" encoding="utf-8"?>
<ds:datastoreItem xmlns:ds="http://schemas.openxmlformats.org/officeDocument/2006/customXml" ds:itemID="{564943FE-59D9-46F2-BCD7-3C1ED7DED4CC}"/>
</file>

<file path=customXml/itemProps2.xml><?xml version="1.0" encoding="utf-8"?>
<ds:datastoreItem xmlns:ds="http://schemas.openxmlformats.org/officeDocument/2006/customXml" ds:itemID="{57C783D8-EE1A-4C68-A1C7-4C820F1C7841}">
  <ds:schemaRefs>
    <ds:schemaRef ds:uri="http://schemas.microsoft.com/sharepoint/v3/contenttype/forms"/>
  </ds:schemaRefs>
</ds:datastoreItem>
</file>

<file path=customXml/itemProps3.xml><?xml version="1.0" encoding="utf-8"?>
<ds:datastoreItem xmlns:ds="http://schemas.openxmlformats.org/officeDocument/2006/customXml" ds:itemID="{5ADE42BD-4E91-4E5D-8DC5-E268D6D33F49}">
  <ds:schemaRefs>
    <ds:schemaRef ds:uri="http://schemas.microsoft.com/office/2006/documentManagement/types"/>
    <ds:schemaRef ds:uri="http://purl.org/dc/dcmitype/"/>
    <ds:schemaRef ds:uri="http://purl.org/dc/elements/1.1/"/>
    <ds:schemaRef ds:uri="8fa022ce-b54a-4c08-b26f-f965068820d6"/>
    <ds:schemaRef ds:uri="http://purl.org/dc/term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6f554c2d-835f-4e5d-80d1-43cec8ccb953"/>
  </ds:schemaRefs>
</ds:datastoreItem>
</file>

<file path=docProps/app.xml><?xml version="1.0" encoding="utf-8"?>
<Properties xmlns="http://schemas.openxmlformats.org/officeDocument/2006/extended-properties" xmlns:vt="http://schemas.openxmlformats.org/officeDocument/2006/docPropsVTypes">
  <TotalTime>535</TotalTime>
  <Words>4399</Words>
  <Application>Microsoft Office PowerPoint</Application>
  <PresentationFormat>On-screen Show (16:9)</PresentationFormat>
  <Paragraphs>921</Paragraphs>
  <Slides>40</Slides>
  <Notes>25</Notes>
  <HiddenSlides>16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Aptos Display</vt:lpstr>
      <vt:lpstr>Public Sans Medium</vt:lpstr>
      <vt:lpstr>Gotham</vt:lpstr>
      <vt:lpstr>Microsoft YaHei</vt:lpstr>
      <vt:lpstr>Söhne</vt:lpstr>
      <vt:lpstr>Arial</vt:lpstr>
      <vt:lpstr>DM Serif Text</vt:lpstr>
      <vt:lpstr>Cambria Math</vt:lpstr>
      <vt:lpstr>Aptos Narrow</vt:lpstr>
      <vt:lpstr>MBA: Business Master's Degree by Slidesgo</vt:lpstr>
      <vt:lpstr>Fingerprint-Based Machine Learning  Prediction of Chemical Properties</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MBA: Business Master’s Degree</dc:title>
  <dc:creator>oomsin</dc:creator>
  <cp:lastModifiedBy>Sukit Kerdsawat</cp:lastModifiedBy>
  <cp:revision>4</cp:revision>
  <cp:lastPrinted>2024-04-02T14:10:35Z</cp:lastPrinted>
  <dcterms:modified xsi:type="dcterms:W3CDTF">2024-04-02T14:10:39Z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0x01010071439E9D3845214D876CEBCD8D82B5D0</vt:lpwstr>
  </property>
  <property fmtid="{D5CDD505-2E9C-101B-9397-08002B2CF9AE}" pid="3" name="MediaServiceImageTags">
    <vt:lpwstr/>
  </property>
</Properties>
</file>